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94" r:id="rId3"/>
    <p:sldId id="283" r:id="rId4"/>
    <p:sldId id="296" r:id="rId5"/>
    <p:sldId id="297" r:id="rId6"/>
    <p:sldId id="259" r:id="rId7"/>
    <p:sldId id="287" r:id="rId8"/>
  </p:sldIdLst>
  <p:sldSz cx="12192000" cy="6858000"/>
  <p:notesSz cx="7010400" cy="92964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4F"/>
    <a:srgbClr val="E9EBF6"/>
    <a:srgbClr val="E2F0D9"/>
    <a:srgbClr val="3734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6208"/>
  </p:normalViewPr>
  <p:slideViewPr>
    <p:cSldViewPr snapToGrid="0" snapToObjects="1">
      <p:cViewPr varScale="1">
        <p:scale>
          <a:sx n="121" d="100"/>
          <a:sy n="121" d="100"/>
        </p:scale>
        <p:origin x="18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C7D774-EA3A-3F49-8439-3EB29F5D979E}" type="datetimeFigureOut">
              <a:rPr lang="en-AU" smtClean="0"/>
              <a:t>17/9/21</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869EC0-333F-5544-82BF-3648942DBC0A}" type="slidenum">
              <a:rPr lang="en-AU" smtClean="0"/>
              <a:t>‹#›</a:t>
            </a:fld>
            <a:endParaRPr lang="en-AU"/>
          </a:p>
        </p:txBody>
      </p:sp>
    </p:spTree>
    <p:extLst>
      <p:ext uri="{BB962C8B-B14F-4D97-AF65-F5344CB8AC3E}">
        <p14:creationId xmlns:p14="http://schemas.microsoft.com/office/powerpoint/2010/main" val="37392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9215-28FF-974E-9F4D-030F70E0C9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880FD168-0108-304A-9D86-52B6B61CB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ED3DE38A-299C-944D-BACA-14D1021431C2}"/>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5" name="Footer Placeholder 4">
            <a:extLst>
              <a:ext uri="{FF2B5EF4-FFF2-40B4-BE49-F238E27FC236}">
                <a16:creationId xmlns:a16="http://schemas.microsoft.com/office/drawing/2014/main" id="{0BD12BEB-D011-BD47-9B4D-872FD9566E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06E42A-FAEC-BA42-8F03-84AB71B4AD00}"/>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28040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8403-7795-D642-97A4-89D5BFCBFE39}"/>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72FC7921-E916-B347-A000-17287A636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2BF1C52D-0893-0344-8468-C761AEA13CCC}"/>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5" name="Footer Placeholder 4">
            <a:extLst>
              <a:ext uri="{FF2B5EF4-FFF2-40B4-BE49-F238E27FC236}">
                <a16:creationId xmlns:a16="http://schemas.microsoft.com/office/drawing/2014/main" id="{E9B3066A-B533-B14D-9DB9-823288DE2E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E9CB8B-9DD9-CD44-9375-7F883DB42874}"/>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268549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76364-243D-4E4E-A34A-E82FFD62C9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5A2BD25-EF48-4841-A77E-C3784EE7024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DE18AEF-9BB7-7C4C-9F0A-FE76E259AA22}"/>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5" name="Footer Placeholder 4">
            <a:extLst>
              <a:ext uri="{FF2B5EF4-FFF2-40B4-BE49-F238E27FC236}">
                <a16:creationId xmlns:a16="http://schemas.microsoft.com/office/drawing/2014/main" id="{B84BD747-373D-AD41-9805-448F6D31C4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C42962-2121-2143-914A-8AC6DADB312A}"/>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126194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D877-76DF-094D-BC8E-A2826B15432B}"/>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DA0FC942-5533-8A4D-A966-281F529E4B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16807B09-3741-4842-A7AA-E0F321B6C970}"/>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5" name="Footer Placeholder 4">
            <a:extLst>
              <a:ext uri="{FF2B5EF4-FFF2-40B4-BE49-F238E27FC236}">
                <a16:creationId xmlns:a16="http://schemas.microsoft.com/office/drawing/2014/main" id="{F2D5FC21-8999-6F4C-AF10-29C763B420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1E70FE-4CD2-0C46-9930-94D6842244AF}"/>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273284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5F51-6C2A-6646-9DEA-CEF5BF19AE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3D0AEF64-8C97-E648-9289-192421069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D0E9897-9445-F545-A9B1-2F5A31334FAF}"/>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5" name="Footer Placeholder 4">
            <a:extLst>
              <a:ext uri="{FF2B5EF4-FFF2-40B4-BE49-F238E27FC236}">
                <a16:creationId xmlns:a16="http://schemas.microsoft.com/office/drawing/2014/main" id="{188257A7-81BC-4C44-B89C-837256054E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61A8C96-73F3-3B4C-9ABA-0E5D7838A32A}"/>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334837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CBC1-112A-F440-8A33-DF702D342EB4}"/>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A115DF3-FA76-6E4B-9F70-7CCB28B19C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3E5791-7774-4149-86E5-09E5051B91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724A7A25-0842-9348-B8C4-821239085DE5}"/>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6" name="Footer Placeholder 5">
            <a:extLst>
              <a:ext uri="{FF2B5EF4-FFF2-40B4-BE49-F238E27FC236}">
                <a16:creationId xmlns:a16="http://schemas.microsoft.com/office/drawing/2014/main" id="{E4DF7843-2271-3340-80EC-E517897390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CC3F85-39DD-7442-8849-2EB381C296DA}"/>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80659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2581-9FEF-104A-8528-F02C166D2DBB}"/>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0ACD926-02A5-ED44-96DA-287E289EBE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A2100D6-4746-6441-9716-FDEA75B3F9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59A6EDB8-9A08-8E4E-90A1-D581E571C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9ABC61-E84E-1E4B-BFE0-8C59224E9A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F45221DD-2BE6-6B41-BD36-6C4619908AF7}"/>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8" name="Footer Placeholder 7">
            <a:extLst>
              <a:ext uri="{FF2B5EF4-FFF2-40B4-BE49-F238E27FC236}">
                <a16:creationId xmlns:a16="http://schemas.microsoft.com/office/drawing/2014/main" id="{52FC053D-309C-5849-A282-86F42B822BE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5C7AD8C-F974-C64B-9619-00779BB2D641}"/>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269194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EC0A-9BFA-304F-BF77-0B170EABA8B9}"/>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86E1521A-ED83-2042-B2CE-77C4A0C1BD71}"/>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4" name="Footer Placeholder 3">
            <a:extLst>
              <a:ext uri="{FF2B5EF4-FFF2-40B4-BE49-F238E27FC236}">
                <a16:creationId xmlns:a16="http://schemas.microsoft.com/office/drawing/2014/main" id="{D733D84A-8FC6-FD4F-A080-F50B50965F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BF154FB-8A0F-4D4E-8BB7-877956CCF2AD}"/>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45784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DF9EA-5FD4-7349-8E06-1C794B85531D}"/>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3" name="Footer Placeholder 2">
            <a:extLst>
              <a:ext uri="{FF2B5EF4-FFF2-40B4-BE49-F238E27FC236}">
                <a16:creationId xmlns:a16="http://schemas.microsoft.com/office/drawing/2014/main" id="{F6C044F5-171E-F049-9E1E-960763DC835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9B1A3B-1671-EE4D-903E-557AC22DFBDF}"/>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204035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6476-3570-6047-84C3-943E3614E8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0052EB95-922F-394E-A9F4-7DBD713551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870A0BD3-1589-6F40-B6D5-67DA063A0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C13A70-3974-4F44-A5A1-99293368873B}"/>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6" name="Footer Placeholder 5">
            <a:extLst>
              <a:ext uri="{FF2B5EF4-FFF2-40B4-BE49-F238E27FC236}">
                <a16:creationId xmlns:a16="http://schemas.microsoft.com/office/drawing/2014/main" id="{42F5EF4C-E530-7542-90A3-55FC25617F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B637E6-1B04-124C-B22E-5B94BBB36C0B}"/>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162769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FA70-2323-F847-A9AE-7E04BA047E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440F4169-295D-D549-BE54-157C449C7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2B65883-09B6-F24C-A979-2E5B40E74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A66A1C-E420-A44E-9D58-C61A12175243}"/>
              </a:ext>
            </a:extLst>
          </p:cNvPr>
          <p:cNvSpPr>
            <a:spLocks noGrp="1"/>
          </p:cNvSpPr>
          <p:nvPr>
            <p:ph type="dt" sz="half" idx="10"/>
          </p:nvPr>
        </p:nvSpPr>
        <p:spPr/>
        <p:txBody>
          <a:bodyPr/>
          <a:lstStyle/>
          <a:p>
            <a:fld id="{FFE1DEF3-2062-FE44-96A8-A03DCEE45883}" type="datetimeFigureOut">
              <a:rPr lang="en-AU" smtClean="0"/>
              <a:t>17/9/21</a:t>
            </a:fld>
            <a:endParaRPr lang="en-AU"/>
          </a:p>
        </p:txBody>
      </p:sp>
      <p:sp>
        <p:nvSpPr>
          <p:cNvPr id="6" name="Footer Placeholder 5">
            <a:extLst>
              <a:ext uri="{FF2B5EF4-FFF2-40B4-BE49-F238E27FC236}">
                <a16:creationId xmlns:a16="http://schemas.microsoft.com/office/drawing/2014/main" id="{F0886210-042C-7C41-AA06-F0FABE89B6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46366C-63DF-BC44-B9EA-DC68D6B4018E}"/>
              </a:ext>
            </a:extLst>
          </p:cNvPr>
          <p:cNvSpPr>
            <a:spLocks noGrp="1"/>
          </p:cNvSpPr>
          <p:nvPr>
            <p:ph type="sldNum" sz="quarter" idx="12"/>
          </p:nvPr>
        </p:nvSpPr>
        <p:spPr/>
        <p:txBody>
          <a:bodyPr/>
          <a:lstStyle/>
          <a:p>
            <a:fld id="{B2A55E84-728E-E345-B342-875F224A3EC6}" type="slidenum">
              <a:rPr lang="en-AU" smtClean="0"/>
              <a:t>‹#›</a:t>
            </a:fld>
            <a:endParaRPr lang="en-AU"/>
          </a:p>
        </p:txBody>
      </p:sp>
    </p:spTree>
    <p:extLst>
      <p:ext uri="{BB962C8B-B14F-4D97-AF65-F5344CB8AC3E}">
        <p14:creationId xmlns:p14="http://schemas.microsoft.com/office/powerpoint/2010/main" val="22029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B74A6-E63A-0948-9C0D-64DCD3370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4213AEA2-F173-EC4F-8165-AA2DE28EC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48F7AE78-29CD-2244-9181-085216B02E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1DEF3-2062-FE44-96A8-A03DCEE45883}" type="datetimeFigureOut">
              <a:rPr lang="en-AU" smtClean="0"/>
              <a:t>17/9/21</a:t>
            </a:fld>
            <a:endParaRPr lang="en-AU"/>
          </a:p>
        </p:txBody>
      </p:sp>
      <p:sp>
        <p:nvSpPr>
          <p:cNvPr id="5" name="Footer Placeholder 4">
            <a:extLst>
              <a:ext uri="{FF2B5EF4-FFF2-40B4-BE49-F238E27FC236}">
                <a16:creationId xmlns:a16="http://schemas.microsoft.com/office/drawing/2014/main" id="{D10E1159-EAB5-FA44-A146-ABCF6083A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463525B-5A73-7147-9E0A-808C05FFC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55E84-728E-E345-B342-875F224A3EC6}" type="slidenum">
              <a:rPr lang="en-AU" smtClean="0"/>
              <a:t>‹#›</a:t>
            </a:fld>
            <a:endParaRPr lang="en-AU"/>
          </a:p>
        </p:txBody>
      </p:sp>
    </p:spTree>
    <p:extLst>
      <p:ext uri="{BB962C8B-B14F-4D97-AF65-F5344CB8AC3E}">
        <p14:creationId xmlns:p14="http://schemas.microsoft.com/office/powerpoint/2010/main" val="3250167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smeticsbusiness.com/news/article_page/Consumers_more_likely_to_buy_%20organic_with_move_to_online_shopping/175097"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cancer.org.au/iheard/are-chemical-sunscreens-safe-to-u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legislation.qld.gov.au/view/html/inforce/current/act-2011-018"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www.worksafe.qld.gov.au/safety-and-prevention/hazards/hazardous-exposures/sun-safety-and-skin-cancer" TargetMode="External"/><Relationship Id="rId4" Type="http://schemas.openxmlformats.org/officeDocument/2006/relationships/hyperlink" Target="https://www.safeworkaustralia.gov.au/pp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mdpi.com/20726643/9/6/624/htm#:~:text=According%20to%20the%20WHO%2C%20zinc%20deficiency%20is%20currently,18%25%20of%20malaria%2C%20and%2010%25%20of%20diarrheal%20diseases" TargetMode="External"/><Relationship Id="rId3" Type="http://schemas.openxmlformats.org/officeDocument/2006/relationships/hyperlink" Target="https://www.spiedigitallibrary.org/journals/journal-of-biomedical-optics/volume-25/issue-1/014509/Noninvasive-%20in-vivo-human-multiphoton-microscopy--a-key-method/10.1117/1.JBO.25.1.014509.full?SSO=1" TargetMode="External"/><Relationship Id="rId7" Type="http://schemas.openxmlformats.org/officeDocument/2006/relationships/hyperlink" Target="https://www.who.int/whr/2002/chapter4/en/index3.html"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www.who.int/elena/bbc/zinc_stunting/en/" TargetMode="External"/><Relationship Id="rId5" Type="http://schemas.openxmlformats.org/officeDocument/2006/relationships/hyperlink" Target="https://nanoscalereslett.springeropen.com/articles/10.1186/s11671-018-2532-3" TargetMode="External"/><Relationship Id="rId4" Type="http://schemas.openxmlformats.org/officeDocument/2006/relationships/hyperlink" Target="https://beautybusinessjournal.com/the-organic-cosmetics-market-is-growing-naturally/" TargetMode="External"/><Relationship Id="rId9" Type="http://schemas.openxmlformats.org/officeDocument/2006/relationships/hyperlink" Target="https://www.ncbi.nlm.nih.gov/pmc/articles/PMC549060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8" Type="http://schemas.openxmlformats.org/officeDocument/2006/relationships/hyperlink" Target="https://www.livescience.com/62598-bonaire-island-bans-sunscreen.html" TargetMode="External"/><Relationship Id="rId13" Type="http://schemas.openxmlformats.org/officeDocument/2006/relationships/hyperlink" Target="https://www.bbc.com/news/world-asia-58092472" TargetMode="External"/><Relationship Id="rId3" Type="http://schemas.openxmlformats.org/officeDocument/2006/relationships/hyperlink" Target="https://pubs.acs.org/doi/abs/10.1021/acs.chemrestox.0c00461" TargetMode="External"/><Relationship Id="rId7" Type="http://schemas.openxmlformats.org/officeDocument/2006/relationships/hyperlink" Target="https://stream2sea.com/the-republic-of-palau-adopts-the-worlds-strictest-national-sunscreen-standard/" TargetMode="External"/><Relationship Id="rId12" Type="http://schemas.openxmlformats.org/officeDocument/2006/relationships/hyperlink" Target="https://www.latimes.com/travel/story/2019-08-27/us-virgin-islands-ban-on-harmful-sunscreens-to-go-into-effect-jan-1"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www.staradvertiser.com/2020/01/30/breaking-news/hawaii-bills-would-limit-more-than-a-dozen-chemicals-%20in-sunscreens/" TargetMode="External"/><Relationship Id="rId11" Type="http://schemas.openxmlformats.org/officeDocument/2006/relationships/hyperlink" Target="https://www.divesmartgozo.com/sunscreen-damaging-coral-reefs/" TargetMode="External"/><Relationship Id="rId5" Type="http://schemas.openxmlformats.org/officeDocument/2006/relationships/hyperlink" Target="https://www.who.int/whr/2002/chapter4/en/index3.html" TargetMode="External"/><Relationship Id="rId10" Type="http://schemas.openxmlformats.org/officeDocument/2006/relationships/hyperlink" Target="https://www.beauty-heroes.com/blog/villain-ingredient-concern-chemical-sunscreens/" TargetMode="External"/><Relationship Id="rId4" Type="http://schemas.openxmlformats.org/officeDocument/2006/relationships/hyperlink" Target="https://www.researchgate.net/profile/Craig-Downs-4/publication/346328537_Why_Evaluate_the_Sunscreen_Active_Oxybenzone_Benzophenone-3_for_Carcinogenicity_and_Reproductive_Toxicology_or_Consider_it_Unsafe_for_Human_Use/links/604a730a45851543166f1c57/Why-Evaluate-the-Sunscreen-Active-Oxybenzone-Benzophenone-3-for-Carcinogenicity-and-Reproductive-Toxicology-or-Consider-it-Unsafe-for-Human-Use.pdf" TargetMode="External"/><Relationship Id="rId9" Type="http://schemas.openxmlformats.org/officeDocument/2006/relationships/hyperlink" Target="https://www.bbc.com/news/science-environment-4604606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www.azocleantech.com/amp/news.aspx?newsID=26593" TargetMode="External"/><Relationship Id="rId4" Type="http://schemas.openxmlformats.org/officeDocument/2006/relationships/hyperlink" Target="https://onlinelibrary.wiley.com/doi/pdf/10.1111/j.1365-2605.2012.01280.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as.usda.gov/data/france-france-bans-titanium-dioxide-food-products-january-2020" TargetMode="External"/><Relationship Id="rId3" Type="http://schemas.openxmlformats.org/officeDocument/2006/relationships/hyperlink" Target="https://www.kitchenstewardship.com/uva-protection-probably-isnt-working/" TargetMode="External"/><Relationship Id="rId7" Type="http://schemas.openxmlformats.org/officeDocument/2006/relationships/hyperlink" Target="http://haereticus-lab.org/can-oxybenzone-cause-hirschprungs-disease/" TargetMode="External"/><Relationship Id="rId12" Type="http://schemas.openxmlformats.org/officeDocument/2006/relationships/hyperlink" Target="https://www.researchgate.net/publication/337641616_In_vitro_metabolism_of_sunscreen_compounds_by_liquid_chromatography-high_resolution_tandem_mass_spectrometry"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www.sciencedirect.com/science/article/pii/S0013935114002850" TargetMode="External"/><Relationship Id="rId11" Type="http://schemas.openxmlformats.org/officeDocument/2006/relationships/hyperlink" Target="https://onlinelibrary.wiley.com/doi/full/10.1111/j.1365-2605.2012.01280.x" TargetMode="External"/><Relationship Id="rId5" Type="http://schemas.openxmlformats.org/officeDocument/2006/relationships/hyperlink" Target="https://www.sciencedirect.com/science/article/abs/pii/S0890623818300984" TargetMode="External"/><Relationship Id="rId10" Type="http://schemas.openxmlformats.org/officeDocument/2006/relationships/hyperlink" Target="https://www.sciencedirect.com/science/article/abs/pii/S0890623818305835" TargetMode="External"/><Relationship Id="rId4" Type="http://schemas.openxmlformats.org/officeDocument/2006/relationships/hyperlink" Target="https://www.researchgate.net/publication/281789531_In-vitro_Assessment_of_Effectiveness_and_Photostability_Avobenzone_in_Cream_Formulations_by_Combination_Ethyl_Ascorbic_acid_and_alpha_Tocopherol_Acetate" TargetMode="External"/><Relationship Id="rId9" Type="http://schemas.openxmlformats.org/officeDocument/2006/relationships/hyperlink" Target="https://www.telegraph.co.uk/news/2021/03/09/top-brand-suncreams-become-carcinogenic-left-shelf-long-cla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9E7CF827-5067-C94A-9D7F-BA13A5301FA3}"/>
              </a:ext>
            </a:extLst>
          </p:cNvPr>
          <p:cNvPicPr>
            <a:picLocks noChangeAspect="1"/>
          </p:cNvPicPr>
          <p:nvPr/>
        </p:nvPicPr>
        <p:blipFill rotWithShape="1">
          <a:blip r:embed="rId2">
            <a:alphaModFix amt="25000"/>
          </a:blip>
          <a:srcRect t="6936" b="8813"/>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75A886F-EF5D-48FE-B7CD-19101B9ED619}"/>
              </a:ext>
            </a:extLst>
          </p:cNvPr>
          <p:cNvSpPr/>
          <p:nvPr/>
        </p:nvSpPr>
        <p:spPr>
          <a:xfrm>
            <a:off x="6685211" y="875453"/>
            <a:ext cx="5211764" cy="2743200"/>
          </a:xfrm>
          <a:prstGeom prst="rect">
            <a:avLst/>
          </a:prstGeom>
          <a:solidFill>
            <a:schemeClr val="bg1">
              <a:alpha val="43000"/>
            </a:schemeClr>
          </a:solidFill>
        </p:spPr>
        <p:txBody>
          <a:bodyPr wrap="square" numCol="1">
            <a:spAutoFit/>
          </a:bodyPr>
          <a:lstStyle/>
          <a:p>
            <a:pPr algn="ctr"/>
            <a:r>
              <a:rPr lang="en-GB" sz="2200" b="1" dirty="0">
                <a:latin typeface="Arial" panose="020B0604020202020204" pitchFamily="34" charset="0"/>
                <a:cs typeface="Arial" panose="020B0604020202020204" pitchFamily="34" charset="0"/>
              </a:rPr>
              <a:t>“28% of consumers said the move to online shopping in light of Covid lockdowns made them more likely to buy </a:t>
            </a:r>
            <a:r>
              <a:rPr lang="en-GB" sz="2200" b="1" dirty="0">
                <a:solidFill>
                  <a:srgbClr val="00B050"/>
                </a:solidFill>
                <a:latin typeface="Arial" panose="020B0604020202020204" pitchFamily="34" charset="0"/>
                <a:cs typeface="Arial" panose="020B0604020202020204" pitchFamily="34" charset="0"/>
              </a:rPr>
              <a:t>organic</a:t>
            </a:r>
            <a:r>
              <a:rPr lang="en-GB" sz="2200" b="1" dirty="0">
                <a:latin typeface="Arial" panose="020B0604020202020204" pitchFamily="34" charset="0"/>
                <a:cs typeface="Arial" panose="020B0604020202020204" pitchFamily="34" charset="0"/>
              </a:rPr>
              <a:t> beauty and wellbeing products.”</a:t>
            </a:r>
            <a:r>
              <a:rPr lang="en-GB" sz="2200" dirty="0">
                <a:latin typeface="Arial" panose="020B0604020202020204" pitchFamily="34" charset="0"/>
                <a:cs typeface="Arial" panose="020B0604020202020204" pitchFamily="34" charset="0"/>
              </a:rPr>
              <a:t>[2]</a:t>
            </a:r>
          </a:p>
          <a:p>
            <a:pPr algn="ctr"/>
            <a:endParaRPr lang="en-GB" sz="20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374C796-355A-44C2-9994-5C6AB6A6363D}"/>
              </a:ext>
            </a:extLst>
          </p:cNvPr>
          <p:cNvSpPr/>
          <p:nvPr/>
        </p:nvSpPr>
        <p:spPr>
          <a:xfrm>
            <a:off x="6641048" y="2526046"/>
            <a:ext cx="5300090" cy="646331"/>
          </a:xfrm>
          <a:prstGeom prst="rect">
            <a:avLst/>
          </a:prstGeom>
          <a:noFill/>
        </p:spPr>
        <p:txBody>
          <a:bodyPr wrap="square">
            <a:spAutoFit/>
          </a:bodyPr>
          <a:lstStyle/>
          <a:p>
            <a:r>
              <a:rPr lang="en-GB" sz="1200" dirty="0">
                <a:latin typeface="Bembo" panose="02020502050201020203" pitchFamily="18" charset="0"/>
                <a:ea typeface="Nanum Brush Script" panose="03060600000000000000" pitchFamily="66" charset="-127"/>
                <a:cs typeface="Arial Black" panose="020B0604020202020204" pitchFamily="34" charset="0"/>
                <a:hlinkClick r:id="rId3">
                  <a:extLst>
                    <a:ext uri="{A12FA001-AC4F-418D-AE19-62706E023703}">
                      <ahyp:hlinkClr xmlns:ahyp="http://schemas.microsoft.com/office/drawing/2018/hyperlinkcolor" val="tx"/>
                    </a:ext>
                  </a:extLst>
                </a:hlinkClick>
              </a:rPr>
              <a:t>[2]  </a:t>
            </a:r>
            <a:r>
              <a:rPr lang="en-GB" sz="1200" dirty="0">
                <a:solidFill>
                  <a:srgbClr val="0563C1"/>
                </a:solidFill>
                <a:latin typeface="Bembo" panose="02020502050201020203" pitchFamily="18" charset="0"/>
                <a:hlinkClick r:id="rId3">
                  <a:extLst>
                    <a:ext uri="{A12FA001-AC4F-418D-AE19-62706E023703}">
                      <ahyp:hlinkClr xmlns:ahyp="http://schemas.microsoft.com/office/drawing/2018/hyperlinkcolor" val="tx"/>
                    </a:ext>
                  </a:extLst>
                </a:hlinkClick>
              </a:rPr>
              <a:t>https://cosmeticsbusiness.com/news/article_page/Consumers_more_likely_to_buy_ organic_with_move_to_online_shopping/175097</a:t>
            </a:r>
            <a:endParaRPr lang="en-GB" sz="1200" dirty="0">
              <a:latin typeface="Bembo" panose="02020502050201020203" pitchFamily="18" charset="0"/>
            </a:endParaRPr>
          </a:p>
        </p:txBody>
      </p:sp>
      <p:sp>
        <p:nvSpPr>
          <p:cNvPr id="11" name="Rectangle 10">
            <a:extLst>
              <a:ext uri="{FF2B5EF4-FFF2-40B4-BE49-F238E27FC236}">
                <a16:creationId xmlns:a16="http://schemas.microsoft.com/office/drawing/2014/main" id="{BEE600C0-A051-4CD2-B897-CF155F466D4E}"/>
              </a:ext>
            </a:extLst>
          </p:cNvPr>
          <p:cNvSpPr/>
          <p:nvPr/>
        </p:nvSpPr>
        <p:spPr>
          <a:xfrm>
            <a:off x="6685212" y="3618653"/>
            <a:ext cx="5211764" cy="2743200"/>
          </a:xfrm>
          <a:prstGeom prst="rect">
            <a:avLst/>
          </a:prstGeom>
          <a:solidFill>
            <a:schemeClr val="bg1">
              <a:alpha val="43000"/>
            </a:schemeClr>
          </a:solidFill>
        </p:spPr>
        <p:txBody>
          <a:bodyPr wrap="square" numCol="1">
            <a:spAutoFit/>
          </a:bodyPr>
          <a:lstStyle/>
          <a:p>
            <a:pPr algn="ctr"/>
            <a:r>
              <a:rPr lang="en-GB" sz="2200" b="1" dirty="0">
                <a:latin typeface="Arial" panose="020B0604020202020204" pitchFamily="34" charset="0"/>
                <a:cs typeface="Arial" panose="020B0604020202020204" pitchFamily="34" charset="0"/>
              </a:rPr>
              <a:t>A survey commissioned by the Cancer Council of 1000 Australians recently found that “nearly half of respondents believed that sunscreen contained chemicals that were bad for you and could even cause cancer” </a:t>
            </a:r>
            <a:r>
              <a:rPr lang="en-GB" sz="2200" dirty="0">
                <a:latin typeface="Arial" panose="020B0604020202020204" pitchFamily="34" charset="0"/>
                <a:cs typeface="Arial" panose="020B0604020202020204" pitchFamily="34" charset="0"/>
              </a:rPr>
              <a:t>[1]</a:t>
            </a:r>
          </a:p>
        </p:txBody>
      </p:sp>
      <p:sp>
        <p:nvSpPr>
          <p:cNvPr id="17" name="Rectangle 16">
            <a:extLst>
              <a:ext uri="{FF2B5EF4-FFF2-40B4-BE49-F238E27FC236}">
                <a16:creationId xmlns:a16="http://schemas.microsoft.com/office/drawing/2014/main" id="{FFBE3311-5079-4DE2-A294-504516BC3B78}"/>
              </a:ext>
            </a:extLst>
          </p:cNvPr>
          <p:cNvSpPr/>
          <p:nvPr/>
        </p:nvSpPr>
        <p:spPr>
          <a:xfrm>
            <a:off x="6629116" y="6096005"/>
            <a:ext cx="4305737" cy="276999"/>
          </a:xfrm>
          <a:prstGeom prst="rect">
            <a:avLst/>
          </a:prstGeom>
          <a:noFill/>
        </p:spPr>
        <p:txBody>
          <a:bodyPr wrap="square">
            <a:spAutoFit/>
          </a:bodyPr>
          <a:lstStyle/>
          <a:p>
            <a:r>
              <a:rPr lang="en-GB" sz="1200" dirty="0">
                <a:latin typeface="Bembo" panose="02020502050201020203" pitchFamily="18" charset="0"/>
                <a:ea typeface="Nanum Brush Script" panose="03060600000000000000" pitchFamily="66" charset="-127"/>
                <a:cs typeface="Arial Black" panose="020B0604020202020204" pitchFamily="34" charset="0"/>
                <a:hlinkClick r:id="rId3">
                  <a:extLst>
                    <a:ext uri="{A12FA001-AC4F-418D-AE19-62706E023703}">
                      <ahyp:hlinkClr xmlns:ahyp="http://schemas.microsoft.com/office/drawing/2018/hyperlinkcolor" val="tx"/>
                    </a:ext>
                  </a:extLst>
                </a:hlinkClick>
              </a:rPr>
              <a:t>[1] </a:t>
            </a:r>
            <a:r>
              <a:rPr lang="en-US" sz="1200" dirty="0">
                <a:hlinkClick r:id="rId4"/>
              </a:rPr>
              <a:t>Are chemical sunscreens safe to use? | Cancer Council</a:t>
            </a:r>
            <a:endParaRPr lang="en-GB" sz="1200" dirty="0">
              <a:latin typeface="Bembo" panose="02020502050201020203" pitchFamily="18" charset="0"/>
            </a:endParaRPr>
          </a:p>
        </p:txBody>
      </p:sp>
      <p:sp>
        <p:nvSpPr>
          <p:cNvPr id="22" name="Rectangle 21">
            <a:extLst>
              <a:ext uri="{FF2B5EF4-FFF2-40B4-BE49-F238E27FC236}">
                <a16:creationId xmlns:a16="http://schemas.microsoft.com/office/drawing/2014/main" id="{00FAAEB1-6E4E-471A-AE4F-4003C293830F}"/>
              </a:ext>
            </a:extLst>
          </p:cNvPr>
          <p:cNvSpPr/>
          <p:nvPr/>
        </p:nvSpPr>
        <p:spPr>
          <a:xfrm>
            <a:off x="6685210" y="235373"/>
            <a:ext cx="5211764" cy="640080"/>
          </a:xfrm>
          <a:prstGeom prst="rect">
            <a:avLst/>
          </a:prstGeom>
          <a:solidFill>
            <a:schemeClr val="bg1">
              <a:alpha val="73000"/>
            </a:schemeClr>
          </a:solidFill>
        </p:spPr>
        <p:txBody>
          <a:bodyPr wrap="square">
            <a:spAutoFit/>
          </a:bodyPr>
          <a:lstStyle/>
          <a:p>
            <a:pPr algn="ctr"/>
            <a:r>
              <a:rPr lang="en-GB" sz="2800" b="1" dirty="0">
                <a:latin typeface="Arial" panose="020B0604020202020204" pitchFamily="34" charset="0"/>
                <a:cs typeface="Arial" panose="020B0604020202020204" pitchFamily="34" charset="0"/>
              </a:rPr>
              <a:t>Public Opinion: </a:t>
            </a:r>
            <a:r>
              <a:rPr lang="en-GB" sz="2800" b="1" dirty="0">
                <a:solidFill>
                  <a:srgbClr val="00B14F"/>
                </a:solidFill>
                <a:latin typeface="Arial" panose="020B0604020202020204" pitchFamily="34" charset="0"/>
                <a:cs typeface="Arial" panose="020B0604020202020204" pitchFamily="34" charset="0"/>
              </a:rPr>
              <a:t>Organic</a:t>
            </a:r>
            <a:r>
              <a:rPr lang="en-GB" sz="2800" b="1" dirty="0">
                <a:latin typeface="Arial" panose="020B0604020202020204" pitchFamily="34" charset="0"/>
                <a:cs typeface="Arial" panose="020B0604020202020204" pitchFamily="34" charset="0"/>
              </a:rPr>
              <a:t> is in</a:t>
            </a:r>
            <a:endParaRPr lang="en-GB" sz="2800" dirty="0">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559B0F5E-3291-4E1A-BE38-3552482EB7AD}"/>
              </a:ext>
            </a:extLst>
          </p:cNvPr>
          <p:cNvSpPr/>
          <p:nvPr/>
        </p:nvSpPr>
        <p:spPr>
          <a:xfrm>
            <a:off x="543961" y="875453"/>
            <a:ext cx="5211764" cy="5486400"/>
          </a:xfrm>
          <a:prstGeom prst="rect">
            <a:avLst/>
          </a:prstGeom>
          <a:solidFill>
            <a:schemeClr val="bg1">
              <a:alpha val="43000"/>
            </a:schemeClr>
          </a:solidFill>
        </p:spPr>
        <p:txBody>
          <a:bodyPr wrap="square" numCol="1">
            <a:spAutoFit/>
          </a:bodyPr>
          <a:lstStyle/>
          <a:p>
            <a:pPr algn="ctr"/>
            <a:endParaRPr lang="en-GB" sz="2000" dirty="0">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EA759D51-015E-4D38-AAC7-3C1427DA62CA}"/>
              </a:ext>
            </a:extLst>
          </p:cNvPr>
          <p:cNvSpPr>
            <a:spLocks noChangeArrowheads="1"/>
          </p:cNvSpPr>
          <p:nvPr/>
        </p:nvSpPr>
        <p:spPr bwMode="auto">
          <a:xfrm>
            <a:off x="543961" y="853150"/>
            <a:ext cx="52568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Estimated Search Volume on Amazon 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(Jul 18, 2020 – Jul 3, 2021)</a:t>
            </a:r>
            <a:endPar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F33EB9B8-7366-4A1D-90B2-A72A27A15DDF}"/>
              </a:ext>
            </a:extLst>
          </p:cNvPr>
          <p:cNvGraphicFramePr>
            <a:graphicFrameLocks noGrp="1"/>
          </p:cNvGraphicFramePr>
          <p:nvPr>
            <p:extLst>
              <p:ext uri="{D42A27DB-BD31-4B8C-83A1-F6EECF244321}">
                <p14:modId xmlns:p14="http://schemas.microsoft.com/office/powerpoint/2010/main" val="501123386"/>
              </p:ext>
            </p:extLst>
          </p:nvPr>
        </p:nvGraphicFramePr>
        <p:xfrm>
          <a:off x="675861" y="1568669"/>
          <a:ext cx="4991131" cy="4697314"/>
        </p:xfrm>
        <a:graphic>
          <a:graphicData uri="http://schemas.openxmlformats.org/drawingml/2006/table">
            <a:tbl>
              <a:tblPr firstRow="1" firstCol="1" bandRow="1">
                <a:tableStyleId>{16D9F66E-5EB9-4882-86FB-DCBF35E3C3E4}</a:tableStyleId>
              </a:tblPr>
              <a:tblGrid>
                <a:gridCol w="1614867">
                  <a:extLst>
                    <a:ext uri="{9D8B030D-6E8A-4147-A177-3AD203B41FA5}">
                      <a16:colId xmlns:a16="http://schemas.microsoft.com/office/drawing/2014/main" val="1620936228"/>
                    </a:ext>
                  </a:extLst>
                </a:gridCol>
                <a:gridCol w="1688132">
                  <a:extLst>
                    <a:ext uri="{9D8B030D-6E8A-4147-A177-3AD203B41FA5}">
                      <a16:colId xmlns:a16="http://schemas.microsoft.com/office/drawing/2014/main" val="405271545"/>
                    </a:ext>
                  </a:extLst>
                </a:gridCol>
                <a:gridCol w="1688132">
                  <a:extLst>
                    <a:ext uri="{9D8B030D-6E8A-4147-A177-3AD203B41FA5}">
                      <a16:colId xmlns:a16="http://schemas.microsoft.com/office/drawing/2014/main" val="2549871301"/>
                    </a:ext>
                  </a:extLst>
                </a:gridCol>
              </a:tblGrid>
              <a:tr h="432152">
                <a:tc>
                  <a:txBody>
                    <a:bodyPr/>
                    <a:lstStyle/>
                    <a:p>
                      <a:pPr marL="0" marR="0" algn="ctr">
                        <a:lnSpc>
                          <a:spcPct val="107000"/>
                        </a:lnSpc>
                        <a:spcBef>
                          <a:spcPts val="0"/>
                        </a:spcBef>
                        <a:spcAft>
                          <a:spcPts val="0"/>
                        </a:spcAft>
                      </a:pPr>
                      <a:r>
                        <a:rPr lang="en-AU" sz="1200" dirty="0">
                          <a:effectLst/>
                        </a:rPr>
                        <a:t>Products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200" dirty="0">
                          <a:effectLst/>
                        </a:rPr>
                        <a:t>Estimated Search Volume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Proportion of </a:t>
                      </a:r>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Organic</a:t>
                      </a:r>
                      <a:r>
                        <a:rPr lang="en-US" sz="1200" dirty="0">
                          <a:effectLst/>
                          <a:latin typeface="Calibri" panose="020F0502020204030204" pitchFamily="34" charset="0"/>
                          <a:ea typeface="Calibri" panose="020F0502020204030204" pitchFamily="34" charset="0"/>
                          <a:cs typeface="Times New Roman" panose="02020603050405020304" pitchFamily="18" charset="0"/>
                        </a:rPr>
                        <a:t> Searches</a:t>
                      </a:r>
                    </a:p>
                  </a:txBody>
                  <a:tcPr marL="50775" marR="5077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896051"/>
                  </a:ext>
                </a:extLst>
              </a:tr>
              <a:tr h="295205">
                <a:tc>
                  <a:txBody>
                    <a:bodyPr/>
                    <a:lstStyle/>
                    <a:p>
                      <a:pPr marL="0" marR="0">
                        <a:lnSpc>
                          <a:spcPct val="107000"/>
                        </a:lnSpc>
                        <a:spcBef>
                          <a:spcPts val="0"/>
                        </a:spcBef>
                        <a:spcAft>
                          <a:spcPts val="0"/>
                        </a:spcAft>
                      </a:pPr>
                      <a:r>
                        <a:rPr lang="en-AU" sz="1200" dirty="0">
                          <a:solidFill>
                            <a:srgbClr val="00B050"/>
                          </a:solidFill>
                          <a:effectLst/>
                        </a:rPr>
                        <a:t>Organic</a:t>
                      </a:r>
                      <a:r>
                        <a:rPr lang="en-AU" sz="1200" dirty="0">
                          <a:effectLst/>
                        </a:rPr>
                        <a:t> Sunscreen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AU" sz="1200" b="1" dirty="0">
                          <a:effectLst/>
                        </a:rPr>
                        <a:t>875,000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T w="12700" cap="flat" cmpd="sng" algn="ctr">
                      <a:solidFill>
                        <a:schemeClr val="tx1"/>
                      </a:solidFill>
                      <a:prstDash val="solid"/>
                      <a:round/>
                      <a:headEnd type="none" w="med" len="med"/>
                      <a:tailEnd type="none" w="med" len="med"/>
                    </a:lnT>
                  </a:tcPr>
                </a:tc>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8.55%</a:t>
                      </a:r>
                    </a:p>
                  </a:txBody>
                  <a:tcPr marL="50775" marR="5077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608257"/>
                  </a:ext>
                </a:extLst>
              </a:tr>
              <a:tr h="308504">
                <a:tc>
                  <a:txBody>
                    <a:bodyPr/>
                    <a:lstStyle/>
                    <a:p>
                      <a:pPr marL="0" marR="0">
                        <a:lnSpc>
                          <a:spcPct val="107000"/>
                        </a:lnSpc>
                        <a:spcBef>
                          <a:spcPts val="0"/>
                        </a:spcBef>
                        <a:spcAft>
                          <a:spcPts val="0"/>
                        </a:spcAft>
                      </a:pPr>
                      <a:r>
                        <a:rPr lang="en-AU" sz="1200" b="0" dirty="0">
                          <a:effectLst/>
                        </a:rPr>
                        <a:t>Sunscreen</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200" dirty="0">
                          <a:effectLst/>
                        </a:rPr>
                        <a:t>10,233,000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B w="12700" cap="flat" cmpd="sng" algn="ctr">
                      <a:solidFill>
                        <a:schemeClr val="tx1"/>
                      </a:solidFill>
                      <a:prstDash val="solid"/>
                      <a:round/>
                      <a:headEnd type="none" w="med" len="med"/>
                      <a:tailEnd type="none" w="med" len="med"/>
                    </a:lnB>
                  </a:tcPr>
                </a:tc>
                <a:tc v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1948117"/>
                  </a:ext>
                </a:extLst>
              </a:tr>
              <a:tr h="295205">
                <a:tc>
                  <a:txBody>
                    <a:bodyPr/>
                    <a:lstStyle/>
                    <a:p>
                      <a:pPr marL="0" marR="0">
                        <a:lnSpc>
                          <a:spcPct val="107000"/>
                        </a:lnSpc>
                        <a:spcBef>
                          <a:spcPts val="0"/>
                        </a:spcBef>
                        <a:spcAft>
                          <a:spcPts val="0"/>
                        </a:spcAft>
                      </a:pPr>
                      <a:r>
                        <a:rPr lang="en-AU" sz="1200" dirty="0">
                          <a:solidFill>
                            <a:srgbClr val="00B050"/>
                          </a:solidFill>
                          <a:effectLst/>
                        </a:rPr>
                        <a:t>Organic</a:t>
                      </a:r>
                      <a:r>
                        <a:rPr lang="en-AU" sz="1200" dirty="0">
                          <a:effectLst/>
                        </a:rPr>
                        <a:t> Baby Lotion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AU" sz="1200" b="1" dirty="0">
                          <a:effectLst/>
                        </a:rPr>
                        <a:t>277,000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T w="12700" cap="flat" cmpd="sng" algn="ctr">
                      <a:solidFill>
                        <a:schemeClr val="tx1"/>
                      </a:solidFill>
                      <a:prstDash val="solid"/>
                      <a:round/>
                      <a:headEnd type="none" w="med" len="med"/>
                      <a:tailEnd type="none" w="med" len="med"/>
                    </a:lnT>
                  </a:tcPr>
                </a:tc>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13.32%</a:t>
                      </a:r>
                    </a:p>
                  </a:txBody>
                  <a:tcPr marL="50775" marR="5077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8511478"/>
                  </a:ext>
                </a:extLst>
              </a:tr>
              <a:tr h="295205">
                <a:tc>
                  <a:txBody>
                    <a:bodyPr/>
                    <a:lstStyle/>
                    <a:p>
                      <a:pPr marL="0" marR="0">
                        <a:lnSpc>
                          <a:spcPct val="107000"/>
                        </a:lnSpc>
                        <a:spcBef>
                          <a:spcPts val="0"/>
                        </a:spcBef>
                        <a:spcAft>
                          <a:spcPts val="0"/>
                        </a:spcAft>
                      </a:pPr>
                      <a:r>
                        <a:rPr lang="en-AU" sz="1200" b="0" dirty="0">
                          <a:effectLst/>
                        </a:rPr>
                        <a:t>Baby Lotion</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200" dirty="0">
                          <a:effectLst/>
                        </a:rPr>
                        <a:t>2,080,000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B w="12700" cap="flat" cmpd="sng" algn="ctr">
                      <a:solidFill>
                        <a:schemeClr val="tx1"/>
                      </a:solidFill>
                      <a:prstDash val="solid"/>
                      <a:round/>
                      <a:headEnd type="none" w="med" len="med"/>
                      <a:tailEnd type="none" w="med" len="med"/>
                    </a:lnB>
                  </a:tcPr>
                </a:tc>
                <a:tc v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090325"/>
                  </a:ext>
                </a:extLst>
              </a:tr>
              <a:tr h="432152">
                <a:tc>
                  <a:txBody>
                    <a:bodyPr/>
                    <a:lstStyle/>
                    <a:p>
                      <a:pPr marL="0" marR="0">
                        <a:lnSpc>
                          <a:spcPct val="107000"/>
                        </a:lnSpc>
                        <a:spcBef>
                          <a:spcPts val="0"/>
                        </a:spcBef>
                        <a:spcAft>
                          <a:spcPts val="0"/>
                        </a:spcAft>
                      </a:pPr>
                      <a:r>
                        <a:rPr lang="en-AU" sz="1200" dirty="0">
                          <a:solidFill>
                            <a:srgbClr val="00B050"/>
                          </a:solidFill>
                          <a:effectLst/>
                        </a:rPr>
                        <a:t>Organic</a:t>
                      </a:r>
                      <a:r>
                        <a:rPr lang="en-AU" sz="1200" dirty="0">
                          <a:effectLst/>
                        </a:rPr>
                        <a:t> Face Moisturizer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AU" sz="1200" b="1" dirty="0">
                          <a:effectLst/>
                        </a:rPr>
                        <a:t>328,000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T w="12700" cap="flat" cmpd="sng" algn="ctr">
                      <a:solidFill>
                        <a:schemeClr val="tx1"/>
                      </a:solidFill>
                      <a:prstDash val="solid"/>
                      <a:round/>
                      <a:headEnd type="none" w="med" len="med"/>
                      <a:tailEnd type="none" w="med" len="med"/>
                    </a:lnT>
                  </a:tcPr>
                </a:tc>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15.08%</a:t>
                      </a:r>
                    </a:p>
                  </a:txBody>
                  <a:tcPr marL="50775" marR="5077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8826564"/>
                  </a:ext>
                </a:extLst>
              </a:tr>
              <a:tr h="312542">
                <a:tc>
                  <a:txBody>
                    <a:bodyPr/>
                    <a:lstStyle/>
                    <a:p>
                      <a:pPr marL="0" marR="0">
                        <a:lnSpc>
                          <a:spcPct val="107000"/>
                        </a:lnSpc>
                        <a:spcBef>
                          <a:spcPts val="0"/>
                        </a:spcBef>
                        <a:spcAft>
                          <a:spcPts val="0"/>
                        </a:spcAft>
                      </a:pPr>
                      <a:r>
                        <a:rPr lang="en-AU" sz="1200" b="0" dirty="0">
                          <a:effectLst/>
                        </a:rPr>
                        <a:t>Face Moisturizer</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200" dirty="0">
                          <a:effectLst/>
                        </a:rPr>
                        <a:t>2,175,000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B w="12700" cap="flat" cmpd="sng" algn="ctr">
                      <a:solidFill>
                        <a:schemeClr val="tx1"/>
                      </a:solidFill>
                      <a:prstDash val="solid"/>
                      <a:round/>
                      <a:headEnd type="none" w="med" len="med"/>
                      <a:tailEnd type="none" w="med" len="med"/>
                    </a:lnB>
                  </a:tcPr>
                </a:tc>
                <a:tc v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7041683"/>
                  </a:ext>
                </a:extLst>
              </a:tr>
              <a:tr h="432152">
                <a:tc>
                  <a:txBody>
                    <a:bodyPr/>
                    <a:lstStyle/>
                    <a:p>
                      <a:pPr marL="0" marR="0">
                        <a:lnSpc>
                          <a:spcPct val="107000"/>
                        </a:lnSpc>
                        <a:spcBef>
                          <a:spcPts val="0"/>
                        </a:spcBef>
                        <a:spcAft>
                          <a:spcPts val="0"/>
                        </a:spcAft>
                      </a:pPr>
                      <a:r>
                        <a:rPr lang="en-AU" sz="1200" dirty="0">
                          <a:solidFill>
                            <a:srgbClr val="00B050"/>
                          </a:solidFill>
                          <a:effectLst/>
                        </a:rPr>
                        <a:t>Organic</a:t>
                      </a:r>
                      <a:r>
                        <a:rPr lang="en-AU" sz="1200" dirty="0">
                          <a:effectLst/>
                        </a:rPr>
                        <a:t> Anti Aging Face Cream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AU" sz="1200" b="1" dirty="0">
                          <a:effectLst/>
                        </a:rPr>
                        <a:t>31,000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T w="12700" cap="flat" cmpd="sng" algn="ctr">
                      <a:solidFill>
                        <a:schemeClr val="tx1"/>
                      </a:solidFill>
                      <a:prstDash val="solid"/>
                      <a:round/>
                      <a:headEnd type="none" w="med" len="med"/>
                      <a:tailEnd type="none" w="med" len="med"/>
                    </a:lnT>
                  </a:tcPr>
                </a:tc>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16.06%</a:t>
                      </a:r>
                    </a:p>
                  </a:txBody>
                  <a:tcPr marL="50775" marR="5077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0349422"/>
                  </a:ext>
                </a:extLst>
              </a:tr>
              <a:tr h="295205">
                <a:tc>
                  <a:txBody>
                    <a:bodyPr/>
                    <a:lstStyle/>
                    <a:p>
                      <a:pPr marL="0" marR="0">
                        <a:lnSpc>
                          <a:spcPct val="107000"/>
                        </a:lnSpc>
                        <a:spcBef>
                          <a:spcPts val="0"/>
                        </a:spcBef>
                        <a:spcAft>
                          <a:spcPts val="0"/>
                        </a:spcAft>
                      </a:pPr>
                      <a:r>
                        <a:rPr lang="en-AU" sz="1200" b="0" dirty="0">
                          <a:effectLst/>
                        </a:rPr>
                        <a:t>Anti Aging Face Cream</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200" dirty="0">
                          <a:effectLst/>
                        </a:rPr>
                        <a:t>193,000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B w="12700" cap="flat" cmpd="sng" algn="ctr">
                      <a:solidFill>
                        <a:schemeClr val="tx1"/>
                      </a:solidFill>
                      <a:prstDash val="solid"/>
                      <a:round/>
                      <a:headEnd type="none" w="med" len="med"/>
                      <a:tailEnd type="none" w="med" len="med"/>
                    </a:lnB>
                  </a:tcPr>
                </a:tc>
                <a:tc v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971611"/>
                  </a:ext>
                </a:extLst>
              </a:tr>
              <a:tr h="432152">
                <a:tc>
                  <a:txBody>
                    <a:bodyPr/>
                    <a:lstStyle/>
                    <a:p>
                      <a:pPr marL="0" marR="0">
                        <a:lnSpc>
                          <a:spcPct val="107000"/>
                        </a:lnSpc>
                        <a:spcBef>
                          <a:spcPts val="0"/>
                        </a:spcBef>
                        <a:spcAft>
                          <a:spcPts val="0"/>
                        </a:spcAft>
                      </a:pPr>
                      <a:r>
                        <a:rPr lang="en-AU" sz="1200" dirty="0">
                          <a:solidFill>
                            <a:srgbClr val="00B050"/>
                          </a:solidFill>
                          <a:effectLst/>
                        </a:rPr>
                        <a:t>Organic</a:t>
                      </a:r>
                      <a:r>
                        <a:rPr lang="en-AU" sz="1200" dirty="0">
                          <a:effectLst/>
                        </a:rPr>
                        <a:t> Brightening Cream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AU" sz="1200" b="1" dirty="0">
                          <a:effectLst/>
                        </a:rPr>
                        <a:t>11,000</a:t>
                      </a:r>
                      <a:endParaRPr lang="en-US" sz="1200" b="1" dirty="0">
                        <a:effectLst/>
                      </a:endParaRPr>
                    </a:p>
                  </a:txBody>
                  <a:tcPr marL="50775" marR="50775" marT="0" marB="0" anchor="ctr">
                    <a:lnT w="12700" cap="flat" cmpd="sng" algn="ctr">
                      <a:solidFill>
                        <a:schemeClr val="tx1"/>
                      </a:solidFill>
                      <a:prstDash val="solid"/>
                      <a:round/>
                      <a:headEnd type="none" w="med" len="med"/>
                      <a:tailEnd type="none" w="med" len="med"/>
                    </a:lnT>
                  </a:tcPr>
                </a:tc>
                <a:tc rowSpan="2">
                  <a:txBody>
                    <a:bodyPr/>
                    <a:lstStyle/>
                    <a:p>
                      <a:pPr marL="0" marR="0" algn="ctr">
                        <a:lnSpc>
                          <a:spcPct val="107000"/>
                        </a:lnSpc>
                        <a:spcBef>
                          <a:spcPts val="0"/>
                        </a:spcBef>
                        <a:spcAft>
                          <a:spcPts val="0"/>
                        </a:spcAft>
                      </a:pPr>
                      <a:r>
                        <a:rPr lang="en-US" sz="1800" b="1" dirty="0">
                          <a:effectLst/>
                        </a:rPr>
                        <a:t>4.15%</a:t>
                      </a:r>
                    </a:p>
                  </a:txBody>
                  <a:tcPr marL="50775" marR="5077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900036"/>
                  </a:ext>
                </a:extLst>
              </a:tr>
              <a:tr h="367344">
                <a:tc>
                  <a:txBody>
                    <a:bodyPr/>
                    <a:lstStyle/>
                    <a:p>
                      <a:pPr marL="0" marR="0">
                        <a:lnSpc>
                          <a:spcPct val="107000"/>
                        </a:lnSpc>
                        <a:spcBef>
                          <a:spcPts val="0"/>
                        </a:spcBef>
                        <a:spcAft>
                          <a:spcPts val="0"/>
                        </a:spcAft>
                      </a:pPr>
                      <a:r>
                        <a:rPr lang="en-AU" sz="1200" b="0" dirty="0">
                          <a:effectLst/>
                        </a:rPr>
                        <a:t>Brightening Cream</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200" dirty="0">
                          <a:effectLst/>
                        </a:rPr>
                        <a:t>265,000</a:t>
                      </a:r>
                      <a:endParaRPr lang="en-US" sz="1200" dirty="0">
                        <a:effectLst/>
                      </a:endParaRPr>
                    </a:p>
                  </a:txBody>
                  <a:tcPr marL="50775" marR="50775" marT="0" marB="0" anchor="ctr">
                    <a:lnB w="12700" cap="flat" cmpd="sng" algn="ctr">
                      <a:solidFill>
                        <a:schemeClr val="tx1"/>
                      </a:solidFill>
                      <a:prstDash val="solid"/>
                      <a:round/>
                      <a:headEnd type="none" w="med" len="med"/>
                      <a:tailEnd type="none" w="med" len="med"/>
                    </a:lnB>
                  </a:tcPr>
                </a:tc>
                <a:tc vMerge="1">
                  <a:txBody>
                    <a:bodyPr/>
                    <a:lstStyle/>
                    <a:p>
                      <a:pPr marL="0" marR="0" algn="ctr">
                        <a:lnSpc>
                          <a:spcPct val="107000"/>
                        </a:lnSpc>
                        <a:spcBef>
                          <a:spcPts val="0"/>
                        </a:spcBef>
                        <a:spcAft>
                          <a:spcPts val="0"/>
                        </a:spcAft>
                      </a:pPr>
                      <a:endParaRPr lang="en-US" sz="1200" dirty="0">
                        <a:effectLst/>
                      </a:endParaRPr>
                    </a:p>
                  </a:txBody>
                  <a:tcPr marL="50775" marR="507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158380"/>
                  </a:ext>
                </a:extLst>
              </a:tr>
              <a:tr h="432152">
                <a:tc>
                  <a:txBody>
                    <a:bodyPr/>
                    <a:lstStyle/>
                    <a:p>
                      <a:pPr marL="0" marR="0">
                        <a:lnSpc>
                          <a:spcPct val="107000"/>
                        </a:lnSpc>
                        <a:spcBef>
                          <a:spcPts val="0"/>
                        </a:spcBef>
                        <a:spcAft>
                          <a:spcPts val="0"/>
                        </a:spcAft>
                      </a:pPr>
                      <a:r>
                        <a:rPr lang="en-AU" sz="1200" dirty="0">
                          <a:solidFill>
                            <a:srgbClr val="00B050"/>
                          </a:solidFill>
                          <a:effectLst/>
                        </a:rPr>
                        <a:t>Organic</a:t>
                      </a:r>
                      <a:r>
                        <a:rPr lang="en-AU" sz="1200" dirty="0">
                          <a:effectLst/>
                        </a:rPr>
                        <a:t> Anti Acne Treatment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AU" sz="1200" b="1" dirty="0">
                          <a:effectLst/>
                        </a:rPr>
                        <a:t>34,000 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T w="12700" cap="flat" cmpd="sng" algn="ctr">
                      <a:solidFill>
                        <a:schemeClr val="tx1"/>
                      </a:solidFill>
                      <a:prstDash val="solid"/>
                      <a:round/>
                      <a:headEnd type="none" w="med" len="med"/>
                      <a:tailEnd type="none" w="med" len="med"/>
                    </a:lnT>
                  </a:tcPr>
                </a:tc>
                <a:tc rowSpan="2">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5.61%</a:t>
                      </a:r>
                    </a:p>
                  </a:txBody>
                  <a:tcPr marL="50775" marR="5077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821019"/>
                  </a:ext>
                </a:extLst>
              </a:tr>
              <a:tr h="367344">
                <a:tc>
                  <a:txBody>
                    <a:bodyPr/>
                    <a:lstStyle/>
                    <a:p>
                      <a:pPr marL="0" marR="0">
                        <a:lnSpc>
                          <a:spcPct val="107000"/>
                        </a:lnSpc>
                        <a:spcBef>
                          <a:spcPts val="0"/>
                        </a:spcBef>
                        <a:spcAft>
                          <a:spcPts val="0"/>
                        </a:spcAft>
                      </a:pPr>
                      <a:r>
                        <a:rPr lang="en-AU" sz="1200" b="0" dirty="0">
                          <a:effectLst/>
                        </a:rPr>
                        <a:t>Acne Cream</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200" dirty="0">
                          <a:effectLst/>
                        </a:rPr>
                        <a:t>606,000 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B w="12700" cap="flat" cmpd="sng" algn="ctr">
                      <a:solidFill>
                        <a:schemeClr val="tx1"/>
                      </a:solidFill>
                      <a:prstDash val="solid"/>
                      <a:round/>
                      <a:headEnd type="none" w="med" len="med"/>
                      <a:tailEnd type="none" w="med" len="med"/>
                    </a:lnB>
                  </a:tcPr>
                </a:tc>
                <a:tc v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775" marR="5077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7691846"/>
                  </a:ext>
                </a:extLst>
              </a:tr>
            </a:tbl>
          </a:graphicData>
        </a:graphic>
      </p:graphicFrame>
      <p:sp>
        <p:nvSpPr>
          <p:cNvPr id="2" name="TextBox 1">
            <a:extLst>
              <a:ext uri="{FF2B5EF4-FFF2-40B4-BE49-F238E27FC236}">
                <a16:creationId xmlns:a16="http://schemas.microsoft.com/office/drawing/2014/main" id="{F6E76981-9EF6-4E2F-A592-7EBBBA665801}"/>
              </a:ext>
            </a:extLst>
          </p:cNvPr>
          <p:cNvSpPr txBox="1"/>
          <p:nvPr/>
        </p:nvSpPr>
        <p:spPr>
          <a:xfrm>
            <a:off x="5087912" y="1862332"/>
            <a:ext cx="370490" cy="769441"/>
          </a:xfrm>
          <a:prstGeom prst="rect">
            <a:avLst/>
          </a:prstGeom>
          <a:noFill/>
        </p:spPr>
        <p:txBody>
          <a:bodyPr wrap="square" rtlCol="0">
            <a:spAutoFit/>
          </a:bodyPr>
          <a:lstStyle/>
          <a:p>
            <a:r>
              <a:rPr lang="en-AU" sz="4400" b="1" dirty="0">
                <a:solidFill>
                  <a:srgbClr val="00B050"/>
                </a:solidFill>
                <a:latin typeface="Wingdings" panose="05000000000000000000" pitchFamily="2" charset="2"/>
              </a:rPr>
              <a:t>ü</a:t>
            </a:r>
          </a:p>
        </p:txBody>
      </p:sp>
      <p:sp>
        <p:nvSpPr>
          <p:cNvPr id="35" name="TextBox 34">
            <a:extLst>
              <a:ext uri="{FF2B5EF4-FFF2-40B4-BE49-F238E27FC236}">
                <a16:creationId xmlns:a16="http://schemas.microsoft.com/office/drawing/2014/main" id="{9B3C179B-93FE-43D0-B92C-7114AC67C6F0}"/>
              </a:ext>
            </a:extLst>
          </p:cNvPr>
          <p:cNvSpPr txBox="1"/>
          <p:nvPr/>
        </p:nvSpPr>
        <p:spPr>
          <a:xfrm>
            <a:off x="5091035" y="2513927"/>
            <a:ext cx="370490" cy="769441"/>
          </a:xfrm>
          <a:prstGeom prst="rect">
            <a:avLst/>
          </a:prstGeom>
          <a:noFill/>
        </p:spPr>
        <p:txBody>
          <a:bodyPr wrap="square" rtlCol="0">
            <a:spAutoFit/>
          </a:bodyPr>
          <a:lstStyle/>
          <a:p>
            <a:r>
              <a:rPr lang="en-AU" sz="4400" b="1" dirty="0">
                <a:solidFill>
                  <a:srgbClr val="00B050"/>
                </a:solidFill>
                <a:latin typeface="Wingdings" panose="05000000000000000000" pitchFamily="2" charset="2"/>
              </a:rPr>
              <a:t>ü</a:t>
            </a:r>
          </a:p>
        </p:txBody>
      </p:sp>
      <p:sp>
        <p:nvSpPr>
          <p:cNvPr id="18" name="TextBox 17">
            <a:extLst>
              <a:ext uri="{FF2B5EF4-FFF2-40B4-BE49-F238E27FC236}">
                <a16:creationId xmlns:a16="http://schemas.microsoft.com/office/drawing/2014/main" id="{8EBFFED9-E291-445A-AF76-65DAEC81E052}"/>
              </a:ext>
            </a:extLst>
          </p:cNvPr>
          <p:cNvSpPr txBox="1"/>
          <p:nvPr/>
        </p:nvSpPr>
        <p:spPr>
          <a:xfrm>
            <a:off x="5083561" y="3160437"/>
            <a:ext cx="370490" cy="769441"/>
          </a:xfrm>
          <a:prstGeom prst="rect">
            <a:avLst/>
          </a:prstGeom>
          <a:noFill/>
        </p:spPr>
        <p:txBody>
          <a:bodyPr wrap="square" rtlCol="0">
            <a:spAutoFit/>
          </a:bodyPr>
          <a:lstStyle/>
          <a:p>
            <a:r>
              <a:rPr lang="en-AU" sz="4400" b="1" dirty="0">
                <a:solidFill>
                  <a:srgbClr val="00B050"/>
                </a:solidFill>
                <a:latin typeface="Wingdings" panose="05000000000000000000" pitchFamily="2" charset="2"/>
              </a:rPr>
              <a:t>ü</a:t>
            </a:r>
          </a:p>
        </p:txBody>
      </p:sp>
      <p:sp>
        <p:nvSpPr>
          <p:cNvPr id="20" name="TextBox 19">
            <a:extLst>
              <a:ext uri="{FF2B5EF4-FFF2-40B4-BE49-F238E27FC236}">
                <a16:creationId xmlns:a16="http://schemas.microsoft.com/office/drawing/2014/main" id="{A42B5D1C-4DB5-446A-ACB7-310265A0C4EE}"/>
              </a:ext>
            </a:extLst>
          </p:cNvPr>
          <p:cNvSpPr txBox="1"/>
          <p:nvPr/>
        </p:nvSpPr>
        <p:spPr>
          <a:xfrm>
            <a:off x="5098509" y="3917326"/>
            <a:ext cx="370490" cy="769441"/>
          </a:xfrm>
          <a:prstGeom prst="rect">
            <a:avLst/>
          </a:prstGeom>
          <a:noFill/>
        </p:spPr>
        <p:txBody>
          <a:bodyPr wrap="square" rtlCol="0">
            <a:spAutoFit/>
          </a:bodyPr>
          <a:lstStyle/>
          <a:p>
            <a:r>
              <a:rPr lang="en-AU" sz="4400" b="1" dirty="0">
                <a:solidFill>
                  <a:srgbClr val="00B050"/>
                </a:solidFill>
                <a:latin typeface="Wingdings" panose="05000000000000000000" pitchFamily="2" charset="2"/>
              </a:rPr>
              <a:t>ü</a:t>
            </a:r>
          </a:p>
        </p:txBody>
      </p:sp>
      <p:sp>
        <p:nvSpPr>
          <p:cNvPr id="23" name="TextBox 22">
            <a:extLst>
              <a:ext uri="{FF2B5EF4-FFF2-40B4-BE49-F238E27FC236}">
                <a16:creationId xmlns:a16="http://schemas.microsoft.com/office/drawing/2014/main" id="{D7A06675-C68E-47FC-A71E-C988658435C4}"/>
              </a:ext>
            </a:extLst>
          </p:cNvPr>
          <p:cNvSpPr txBox="1"/>
          <p:nvPr/>
        </p:nvSpPr>
        <p:spPr>
          <a:xfrm>
            <a:off x="5050179" y="4671901"/>
            <a:ext cx="370490" cy="769441"/>
          </a:xfrm>
          <a:prstGeom prst="rect">
            <a:avLst/>
          </a:prstGeom>
          <a:noFill/>
        </p:spPr>
        <p:txBody>
          <a:bodyPr wrap="square" rtlCol="0">
            <a:spAutoFit/>
          </a:bodyPr>
          <a:lstStyle/>
          <a:p>
            <a:r>
              <a:rPr lang="en-AU" sz="4400" b="1" dirty="0">
                <a:solidFill>
                  <a:srgbClr val="00B050"/>
                </a:solidFill>
                <a:latin typeface="Wingdings" panose="05000000000000000000" pitchFamily="2" charset="2"/>
              </a:rPr>
              <a:t>ü</a:t>
            </a:r>
          </a:p>
        </p:txBody>
      </p:sp>
      <p:sp>
        <p:nvSpPr>
          <p:cNvPr id="24" name="TextBox 23">
            <a:extLst>
              <a:ext uri="{FF2B5EF4-FFF2-40B4-BE49-F238E27FC236}">
                <a16:creationId xmlns:a16="http://schemas.microsoft.com/office/drawing/2014/main" id="{F8429D2A-93C9-497C-90A9-36B35BDC0B79}"/>
              </a:ext>
            </a:extLst>
          </p:cNvPr>
          <p:cNvSpPr txBox="1"/>
          <p:nvPr/>
        </p:nvSpPr>
        <p:spPr>
          <a:xfrm>
            <a:off x="5056761" y="5472399"/>
            <a:ext cx="370490" cy="769441"/>
          </a:xfrm>
          <a:prstGeom prst="rect">
            <a:avLst/>
          </a:prstGeom>
          <a:noFill/>
        </p:spPr>
        <p:txBody>
          <a:bodyPr wrap="square" rtlCol="0">
            <a:spAutoFit/>
          </a:bodyPr>
          <a:lstStyle/>
          <a:p>
            <a:r>
              <a:rPr lang="en-AU" sz="4400" b="1" dirty="0">
                <a:solidFill>
                  <a:srgbClr val="00B050"/>
                </a:solidFill>
                <a:latin typeface="Wingdings" panose="05000000000000000000" pitchFamily="2" charset="2"/>
              </a:rPr>
              <a:t>ü</a:t>
            </a:r>
          </a:p>
        </p:txBody>
      </p:sp>
    </p:spTree>
    <p:extLst>
      <p:ext uri="{BB962C8B-B14F-4D97-AF65-F5344CB8AC3E}">
        <p14:creationId xmlns:p14="http://schemas.microsoft.com/office/powerpoint/2010/main" val="358502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9E7CF827-5067-C94A-9D7F-BA13A5301FA3}"/>
              </a:ext>
            </a:extLst>
          </p:cNvPr>
          <p:cNvPicPr>
            <a:picLocks noChangeAspect="1"/>
          </p:cNvPicPr>
          <p:nvPr/>
        </p:nvPicPr>
        <p:blipFill rotWithShape="1">
          <a:blip r:embed="rId2">
            <a:alphaModFix amt="25000"/>
          </a:blip>
          <a:srcRect t="6936" b="8813"/>
          <a:stretch/>
        </p:blipFill>
        <p:spPr>
          <a:xfrm>
            <a:off x="0" y="1"/>
            <a:ext cx="12192000" cy="6858000"/>
          </a:xfrm>
          <a:prstGeom prst="rect">
            <a:avLst/>
          </a:prstGeom>
        </p:spPr>
      </p:pic>
      <p:sp>
        <p:nvSpPr>
          <p:cNvPr id="11" name="Rectangle 10">
            <a:extLst>
              <a:ext uri="{FF2B5EF4-FFF2-40B4-BE49-F238E27FC236}">
                <a16:creationId xmlns:a16="http://schemas.microsoft.com/office/drawing/2014/main" id="{BEE600C0-A051-4CD2-B897-CF155F466D4E}"/>
              </a:ext>
            </a:extLst>
          </p:cNvPr>
          <p:cNvSpPr/>
          <p:nvPr/>
        </p:nvSpPr>
        <p:spPr>
          <a:xfrm>
            <a:off x="612574" y="990298"/>
            <a:ext cx="5211764" cy="2368296"/>
          </a:xfrm>
          <a:prstGeom prst="rect">
            <a:avLst/>
          </a:prstGeom>
          <a:solidFill>
            <a:schemeClr val="bg1">
              <a:alpha val="43000"/>
            </a:schemeClr>
          </a:solidFill>
        </p:spPr>
        <p:txBody>
          <a:bodyPr wrap="square" numCol="1" anchor="ctr">
            <a:spAutoFit/>
          </a:bodyPr>
          <a:lstStyle/>
          <a:p>
            <a:pPr algn="ctr"/>
            <a:r>
              <a:rPr lang="en-GB" sz="2000" b="1" dirty="0">
                <a:latin typeface="Arial" panose="020B0604020202020204" pitchFamily="34" charset="0"/>
                <a:cs typeface="Arial" panose="020B0604020202020204" pitchFamily="34" charset="0"/>
              </a:rPr>
              <a:t>“For employers or persons conducting a business or undertaking (PCBU), it’s your duty to use a risk management approach to protect you workers as outlined in the </a:t>
            </a:r>
            <a:r>
              <a:rPr lang="en-AU" sz="2000" u="sng" dirty="0">
                <a:solidFill>
                  <a:srgbClr val="2357CB"/>
                </a:solidFill>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Work Health and Safety Act 2011</a:t>
            </a:r>
            <a:r>
              <a:rPr lang="en-AU" sz="2000" b="1" dirty="0">
                <a:latin typeface="Arial" panose="020B0604020202020204" pitchFamily="34" charset="0"/>
                <a:ea typeface="Times New Roman" panose="02020603050405020304" pitchFamily="18" charset="0"/>
                <a:cs typeface="Times New Roman" panose="02020603050405020304" pitchFamily="18" charset="0"/>
              </a:rPr>
              <a:t>”</a:t>
            </a:r>
            <a:endParaRPr lang="en-AU" sz="2400" dirty="0">
              <a:latin typeface="Bembo" panose="02020502050201020203" pitchFamily="18" charset="0"/>
              <a:cs typeface="Arial" panose="020B0604020202020204" pitchFamily="34" charset="0"/>
            </a:endParaRPr>
          </a:p>
        </p:txBody>
      </p:sp>
      <p:sp>
        <p:nvSpPr>
          <p:cNvPr id="22" name="Rectangle 21">
            <a:extLst>
              <a:ext uri="{FF2B5EF4-FFF2-40B4-BE49-F238E27FC236}">
                <a16:creationId xmlns:a16="http://schemas.microsoft.com/office/drawing/2014/main" id="{00FAAEB1-6E4E-471A-AE4F-4003C293830F}"/>
              </a:ext>
            </a:extLst>
          </p:cNvPr>
          <p:cNvSpPr/>
          <p:nvPr/>
        </p:nvSpPr>
        <p:spPr>
          <a:xfrm>
            <a:off x="5506474" y="193945"/>
            <a:ext cx="6072952" cy="492443"/>
          </a:xfrm>
          <a:prstGeom prst="rect">
            <a:avLst/>
          </a:prstGeom>
          <a:solidFill>
            <a:schemeClr val="bg1">
              <a:alpha val="73000"/>
            </a:schemeClr>
          </a:solidFill>
        </p:spPr>
        <p:txBody>
          <a:bodyPr wrap="square">
            <a:spAutoFit/>
          </a:bodyPr>
          <a:lstStyle/>
          <a:p>
            <a:pPr algn="ctr"/>
            <a:r>
              <a:rPr lang="en-GB" sz="2600" b="1" dirty="0">
                <a:latin typeface="Arial" panose="020B0604020202020204" pitchFamily="34" charset="0"/>
                <a:cs typeface="Arial" panose="020B0604020202020204" pitchFamily="34" charset="0"/>
              </a:rPr>
              <a:t>Risk Management: UV Ray Exposure</a:t>
            </a:r>
            <a:endParaRPr lang="en-GB" sz="2600" dirty="0">
              <a:effectLst/>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ABC3C7D3-2C47-42D6-A4CC-0B36F2916878}"/>
              </a:ext>
            </a:extLst>
          </p:cNvPr>
          <p:cNvSpPr/>
          <p:nvPr/>
        </p:nvSpPr>
        <p:spPr>
          <a:xfrm>
            <a:off x="612574" y="3541597"/>
            <a:ext cx="5211764" cy="3017520"/>
          </a:xfrm>
          <a:prstGeom prst="rect">
            <a:avLst/>
          </a:prstGeom>
          <a:solidFill>
            <a:schemeClr val="bg1">
              <a:alpha val="43000"/>
            </a:schemeClr>
          </a:solidFill>
        </p:spPr>
        <p:txBody>
          <a:bodyPr wrap="square" numCol="1" anchor="ctr">
            <a:spAutoFit/>
          </a:bodyPr>
          <a:lstStyle/>
          <a:p>
            <a:pPr algn="ctr"/>
            <a:r>
              <a:rPr lang="en-GB"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PPE must be provided by a PCBU unless it has already been provided by another one. For example a business may not need to provide PPE if the worker’s </a:t>
            </a:r>
            <a:r>
              <a:rPr lang="en-AU" sz="2000" b="1" dirty="0">
                <a:latin typeface="Arial" panose="020B0604020202020204" pitchFamily="34" charset="0"/>
                <a:cs typeface="Arial" panose="020B0604020202020204" pitchFamily="34" charset="0"/>
              </a:rPr>
              <a:t>labour</a:t>
            </a:r>
            <a:r>
              <a:rPr lang="en-US" sz="2000" b="1" dirty="0">
                <a:latin typeface="Arial" panose="020B0604020202020204" pitchFamily="34" charset="0"/>
                <a:cs typeface="Arial" panose="020B0604020202020204" pitchFamily="34" charset="0"/>
              </a:rPr>
              <a:t> hire company provided them with it.”</a:t>
            </a:r>
            <a:r>
              <a:rPr lang="en-AU" sz="2000" dirty="0">
                <a:solidFill>
                  <a:srgbClr val="292B2C"/>
                </a:solidFill>
                <a:latin typeface="Helvetica" panose="020B0604020202020204" pitchFamily="34" charset="0"/>
                <a:ea typeface="Times New Roman" panose="02020603050405020304" pitchFamily="18" charset="0"/>
                <a:cs typeface="Times New Roman" panose="02020603050405020304" pitchFamily="18" charset="0"/>
              </a:rPr>
              <a:t> – </a:t>
            </a:r>
            <a:r>
              <a:rPr lang="en-AU" sz="2000" u="sng" dirty="0">
                <a:solidFill>
                  <a:srgbClr val="2357CB"/>
                </a:solidFill>
                <a:latin typeface="Helvetica"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Safe Work Australia | Personal Protective Equipment</a:t>
            </a:r>
            <a:r>
              <a:rPr lang="en-AU" sz="2000" u="sng" dirty="0">
                <a:solidFill>
                  <a:srgbClr val="2357CB"/>
                </a:solidFill>
                <a:latin typeface="Helvetica" panose="020B0604020202020204" pitchFamily="34" charset="0"/>
                <a:ea typeface="Times New Roman" panose="02020603050405020304" pitchFamily="18" charset="0"/>
                <a:cs typeface="Times New Roman" panose="02020603050405020304" pitchFamily="18" charset="0"/>
              </a:rPr>
              <a:t> </a:t>
            </a:r>
            <a:endParaRPr lang="en-GB" sz="2000" dirty="0">
              <a:solidFill>
                <a:srgbClr val="2357CB"/>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3B03541-D221-4953-A6C6-C4B077584EF6}"/>
              </a:ext>
            </a:extLst>
          </p:cNvPr>
          <p:cNvSpPr/>
          <p:nvPr/>
        </p:nvSpPr>
        <p:spPr>
          <a:xfrm>
            <a:off x="6367662" y="990298"/>
            <a:ext cx="5211764" cy="2368296"/>
          </a:xfrm>
          <a:prstGeom prst="rect">
            <a:avLst/>
          </a:prstGeom>
          <a:solidFill>
            <a:schemeClr val="bg1">
              <a:alpha val="43000"/>
            </a:schemeClr>
          </a:solidFill>
        </p:spPr>
        <p:txBody>
          <a:bodyPr wrap="square" numCol="1" anchor="ctr">
            <a:spAutoFit/>
          </a:bodyPr>
          <a:lstStyle/>
          <a:p>
            <a:pPr algn="ctr"/>
            <a:r>
              <a:rPr lang="en-GB"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Any broad-spectrum sunscreen with an SPF30+ rating or more will give good sun protection if it’s applied properly. This means … using </a:t>
            </a:r>
            <a:r>
              <a:rPr lang="en-US" sz="2000" b="1" dirty="0">
                <a:solidFill>
                  <a:srgbClr val="00B050"/>
                </a:solidFill>
                <a:latin typeface="Arial" panose="020B0604020202020204" pitchFamily="34" charset="0"/>
                <a:cs typeface="Arial" panose="020B0604020202020204" pitchFamily="34" charset="0"/>
              </a:rPr>
              <a:t>zinc cream </a:t>
            </a:r>
            <a:r>
              <a:rPr lang="en-US" sz="2000" b="1" dirty="0">
                <a:latin typeface="Arial" panose="020B0604020202020204" pitchFamily="34" charset="0"/>
                <a:cs typeface="Arial" panose="020B0604020202020204" pitchFamily="34" charset="0"/>
              </a:rPr>
              <a:t>for lips, ears and nose for extra protection” </a:t>
            </a:r>
            <a:r>
              <a:rPr lang="en-AU" sz="2000" dirty="0">
                <a:solidFill>
                  <a:srgbClr val="202020"/>
                </a:solidFill>
                <a:latin typeface="Arial" panose="020B0604020202020204" pitchFamily="34" charset="0"/>
                <a:ea typeface="Times New Roman" panose="02020603050405020304" pitchFamily="18" charset="0"/>
              </a:rPr>
              <a:t>– </a:t>
            </a:r>
            <a:r>
              <a:rPr lang="en-AU" sz="2000" u="sng" dirty="0">
                <a:solidFill>
                  <a:srgbClr val="2357CB"/>
                </a:solidFill>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Work Safe QLD Safety and Prevention</a:t>
            </a:r>
            <a:endParaRPr lang="en-AU" sz="2400" dirty="0">
              <a:latin typeface="Bembo" panose="02020502050201020203" pitchFamily="18" charset="0"/>
              <a:cs typeface="Arial" panose="020B0604020202020204" pitchFamily="34" charset="0"/>
            </a:endParaRPr>
          </a:p>
        </p:txBody>
      </p:sp>
      <p:sp>
        <p:nvSpPr>
          <p:cNvPr id="20" name="Rectangle 19">
            <a:extLst>
              <a:ext uri="{FF2B5EF4-FFF2-40B4-BE49-F238E27FC236}">
                <a16:creationId xmlns:a16="http://schemas.microsoft.com/office/drawing/2014/main" id="{BC70014E-F76E-4EB8-AB12-0A6C1FF75789}"/>
              </a:ext>
            </a:extLst>
          </p:cNvPr>
          <p:cNvSpPr/>
          <p:nvPr/>
        </p:nvSpPr>
        <p:spPr>
          <a:xfrm>
            <a:off x="6367662" y="3548742"/>
            <a:ext cx="5211764" cy="3017520"/>
          </a:xfrm>
          <a:prstGeom prst="rect">
            <a:avLst/>
          </a:prstGeom>
          <a:solidFill>
            <a:schemeClr val="bg1">
              <a:alpha val="43000"/>
            </a:schemeClr>
          </a:solidFill>
        </p:spPr>
        <p:txBody>
          <a:bodyPr wrap="square" numCol="1" anchor="ctr">
            <a:spAutoFit/>
          </a:bodyPr>
          <a:lstStyle/>
          <a:p>
            <a:pPr algn="ctr"/>
            <a:r>
              <a:rPr lang="en-GB" sz="2000"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According to work health and safety laws, you’ve required to review your control measures in the following situations: </a:t>
            </a:r>
          </a:p>
          <a:p>
            <a:pPr marL="34290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When you become aware that a control measure isn’t working</a:t>
            </a:r>
          </a:p>
          <a:p>
            <a:pPr marL="34290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When there’s been a change that might give rise to a new risk</a:t>
            </a:r>
          </a:p>
          <a:p>
            <a:pPr marL="342900" indent="-342900">
              <a:buFont typeface="Arial" panose="020B0604020202020204" pitchFamily="34" charset="0"/>
              <a:buChar char="•"/>
            </a:pPr>
            <a:r>
              <a:rPr lang="en-GB" sz="1600" b="1" dirty="0">
                <a:latin typeface="Arial" panose="020B0604020202020204" pitchFamily="34" charset="0"/>
                <a:cs typeface="Arial" panose="020B0604020202020204" pitchFamily="34" charset="0"/>
              </a:rPr>
              <a:t>When you identify a new hazard or risk</a:t>
            </a:r>
            <a:r>
              <a:rPr lang="en-AU" sz="1600" b="1" dirty="0">
                <a:latin typeface="Arial" panose="020B0604020202020204" pitchFamily="34" charset="0"/>
                <a:cs typeface="Times New Roman" panose="02020603050405020304" pitchFamily="18" charset="0"/>
              </a:rPr>
              <a:t>” </a:t>
            </a:r>
          </a:p>
          <a:p>
            <a:r>
              <a:rPr lang="en-AU" sz="2200" dirty="0">
                <a:solidFill>
                  <a:srgbClr val="202020"/>
                </a:solidFill>
                <a:latin typeface="Arial" panose="020B0604020202020204" pitchFamily="34" charset="0"/>
                <a:ea typeface="Times New Roman" panose="02020603050405020304" pitchFamily="18" charset="0"/>
              </a:rPr>
              <a:t>– </a:t>
            </a:r>
            <a:r>
              <a:rPr lang="en-AU" sz="2200" u="sng" dirty="0">
                <a:solidFill>
                  <a:srgbClr val="2357CB"/>
                </a:solidFill>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Work Safe QLD Safety and Prevention</a:t>
            </a:r>
            <a:endParaRPr lang="en-GB" sz="2200" b="1" dirty="0">
              <a:solidFill>
                <a:srgbClr val="2357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70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276EA6AE-C397-456B-8604-3D137589C35D}"/>
              </a:ext>
            </a:extLst>
          </p:cNvPr>
          <p:cNvPicPr>
            <a:picLocks noChangeAspect="1"/>
          </p:cNvPicPr>
          <p:nvPr/>
        </p:nvPicPr>
        <p:blipFill rotWithShape="1">
          <a:blip r:embed="rId2">
            <a:alphaModFix amt="25000"/>
          </a:blip>
          <a:srcRect t="6936" b="8813"/>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BED330C2-9482-4F22-9BF4-BA756E209ED0}"/>
              </a:ext>
            </a:extLst>
          </p:cNvPr>
          <p:cNvSpPr/>
          <p:nvPr/>
        </p:nvSpPr>
        <p:spPr>
          <a:xfrm>
            <a:off x="7157645" y="233052"/>
            <a:ext cx="4888828" cy="461665"/>
          </a:xfrm>
          <a:prstGeom prst="rect">
            <a:avLst/>
          </a:prstGeom>
          <a:solidFill>
            <a:schemeClr val="bg1">
              <a:alpha val="73000"/>
            </a:schemeClr>
          </a:solidFill>
        </p:spPr>
        <p:txBody>
          <a:bodyPr wrap="square">
            <a:spAutoFit/>
          </a:bodyPr>
          <a:lstStyle/>
          <a:p>
            <a:pPr algn="ctr"/>
            <a:r>
              <a:rPr lang="en-GB" sz="2400" b="1" dirty="0">
                <a:latin typeface="Arial" panose="020B0604020202020204" pitchFamily="34" charset="0"/>
                <a:cs typeface="Arial" panose="020B0604020202020204" pitchFamily="34" charset="0"/>
              </a:rPr>
              <a:t>Health Benefits of Zinc Oxide</a:t>
            </a:r>
            <a:endParaRPr lang="en-GB" sz="1600"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71B2C3F-C64D-41A0-933F-41E0083AEFFF}"/>
              </a:ext>
            </a:extLst>
          </p:cNvPr>
          <p:cNvSpPr/>
          <p:nvPr/>
        </p:nvSpPr>
        <p:spPr>
          <a:xfrm>
            <a:off x="160964" y="1035029"/>
            <a:ext cx="3900251" cy="2039112"/>
          </a:xfrm>
          <a:prstGeom prst="rect">
            <a:avLst/>
          </a:prstGeom>
          <a:solidFill>
            <a:schemeClr val="bg1">
              <a:alpha val="43000"/>
            </a:schemeClr>
          </a:solidFill>
        </p:spPr>
        <p:txBody>
          <a:bodyPr wrap="square" numCol="1">
            <a:spAutoFit/>
          </a:bodyPr>
          <a:lstStyle/>
          <a:p>
            <a:pPr algn="ctr"/>
            <a:r>
              <a:rPr lang="en-GB" sz="1400" b="1" dirty="0">
                <a:latin typeface="Arial" panose="020B0604020202020204" pitchFamily="34" charset="0"/>
                <a:cs typeface="Arial" panose="020B0604020202020204" pitchFamily="34" charset="0"/>
              </a:rPr>
              <a:t>ZINC ANTI-BACTERIAL AND WOUND HEALING</a:t>
            </a:r>
            <a:endParaRPr lang="en-GB" sz="1400" dirty="0">
              <a:latin typeface="Arial" panose="020B0604020202020204" pitchFamily="34" charset="0"/>
              <a:cs typeface="Arial" panose="020B0604020202020204" pitchFamily="34" charset="0"/>
            </a:endParaRPr>
          </a:p>
          <a:p>
            <a:r>
              <a:rPr lang="en-GB" sz="1200" dirty="0">
                <a:latin typeface="Bembo" panose="02020502050201020203" pitchFamily="18" charset="0"/>
              </a:rPr>
              <a:t>“Zinc Oxide was used in many ointments for the treatment of injuries and boils even in 2000 BC.” [3] </a:t>
            </a:r>
          </a:p>
          <a:p>
            <a:r>
              <a:rPr lang="en-GB" sz="1200" dirty="0">
                <a:latin typeface="Bembo" panose="02020502050201020203" pitchFamily="18" charset="0"/>
              </a:rPr>
              <a:t>“Of all natural and synthetic wound dressing materials, the chitosan hydrogel microporous bandages laced with zinc oxide nanoparticles are highly effective in treating burns, wounds and diabetic foot ulcers.” [3] </a:t>
            </a:r>
          </a:p>
          <a:p>
            <a:endParaRPr lang="en-GB" sz="2000" dirty="0">
              <a:latin typeface="Bembo" panose="02020502050201020203" pitchFamily="18" charset="0"/>
            </a:endParaRPr>
          </a:p>
        </p:txBody>
      </p:sp>
      <p:sp>
        <p:nvSpPr>
          <p:cNvPr id="14" name="Rectangle 13">
            <a:extLst>
              <a:ext uri="{FF2B5EF4-FFF2-40B4-BE49-F238E27FC236}">
                <a16:creationId xmlns:a16="http://schemas.microsoft.com/office/drawing/2014/main" id="{AD3FF72B-88D8-4A74-A360-55AC6CF0407B}"/>
              </a:ext>
            </a:extLst>
          </p:cNvPr>
          <p:cNvSpPr/>
          <p:nvPr/>
        </p:nvSpPr>
        <p:spPr>
          <a:xfrm>
            <a:off x="160964" y="3073867"/>
            <a:ext cx="3900251" cy="1426464"/>
          </a:xfrm>
          <a:prstGeom prst="rect">
            <a:avLst/>
          </a:prstGeom>
          <a:solidFill>
            <a:schemeClr val="bg1">
              <a:alpha val="43000"/>
            </a:schemeClr>
          </a:solidFill>
        </p:spPr>
        <p:txBody>
          <a:bodyPr wrap="square" numCol="1">
            <a:spAutoFit/>
          </a:bodyPr>
          <a:lstStyle/>
          <a:p>
            <a:pPr algn="ctr"/>
            <a:r>
              <a:rPr lang="en-GB" sz="1400" b="1" dirty="0">
                <a:latin typeface="Arial" panose="020B0604020202020204" pitchFamily="34" charset="0"/>
                <a:cs typeface="Arial" panose="020B0604020202020204" pitchFamily="34" charset="0"/>
              </a:rPr>
              <a:t>PREGNANCY AND CHILD SAFETY</a:t>
            </a:r>
          </a:p>
          <a:p>
            <a:r>
              <a:rPr lang="en-GB" sz="1200" dirty="0">
                <a:latin typeface="Bembo" panose="02020502050201020203" pitchFamily="18" charset="0"/>
                <a:cs typeface="Arial" panose="020B0604020202020204" pitchFamily="34" charset="0"/>
              </a:rPr>
              <a:t>“Zinc is known to play a critical role in biological processes including cell growth, differentiation and metabolism and deficiency in this micronutrient restricts childhood growth and decreases resistance in infection, which contribute significantly to morbidity and mortality in young children.” [4]</a:t>
            </a:r>
            <a:endParaRPr lang="en-GB" sz="2000" dirty="0">
              <a:latin typeface="Bembo" panose="02020502050201020203" pitchFamily="18" charset="0"/>
            </a:endParaRPr>
          </a:p>
          <a:p>
            <a:pPr algn="ctr"/>
            <a:r>
              <a:rPr lang="en-GB" sz="2200" b="1" dirty="0">
                <a:latin typeface="Arial" panose="020B0604020202020204" pitchFamily="34" charset="0"/>
                <a:cs typeface="Arial" panose="020B0604020202020204" pitchFamily="34" charset="0"/>
              </a:rPr>
              <a:t>  </a:t>
            </a:r>
            <a:endParaRPr lang="en-GB" sz="2000" dirty="0">
              <a:latin typeface="Bembo" panose="02020502050201020203" pitchFamily="18" charset="0"/>
            </a:endParaRPr>
          </a:p>
        </p:txBody>
      </p:sp>
      <p:sp>
        <p:nvSpPr>
          <p:cNvPr id="19" name="Rectangle 18">
            <a:extLst>
              <a:ext uri="{FF2B5EF4-FFF2-40B4-BE49-F238E27FC236}">
                <a16:creationId xmlns:a16="http://schemas.microsoft.com/office/drawing/2014/main" id="{0D70911A-BFA9-4C57-84D6-88E0E5DCE357}"/>
              </a:ext>
            </a:extLst>
          </p:cNvPr>
          <p:cNvSpPr/>
          <p:nvPr/>
        </p:nvSpPr>
        <p:spPr>
          <a:xfrm>
            <a:off x="156617" y="4501934"/>
            <a:ext cx="3904599" cy="2075688"/>
          </a:xfrm>
          <a:prstGeom prst="rect">
            <a:avLst/>
          </a:prstGeom>
          <a:solidFill>
            <a:schemeClr val="bg1">
              <a:alpha val="43000"/>
            </a:schemeClr>
          </a:solidFill>
        </p:spPr>
        <p:txBody>
          <a:bodyPr wrap="square" numCol="1">
            <a:spAutoFit/>
          </a:bodyPr>
          <a:lstStyle/>
          <a:p>
            <a:pPr algn="ctr"/>
            <a:r>
              <a:rPr lang="en-GB" sz="1400" b="1" dirty="0">
                <a:latin typeface="Arial" panose="020B0604020202020204" pitchFamily="34" charset="0"/>
                <a:cs typeface="Arial" panose="020B0604020202020204" pitchFamily="34" charset="0"/>
              </a:rPr>
              <a:t>UVA/UVB BROAD SPECTRUM</a:t>
            </a:r>
          </a:p>
          <a:p>
            <a:r>
              <a:rPr lang="en-GB" sz="1200" dirty="0">
                <a:latin typeface="Bembo" panose="02020502050201020203" pitchFamily="18" charset="0"/>
              </a:rPr>
              <a:t>“Of the available sunscreens, only zinc oxide provides effective protection across the UV band range of 240 to 400nm, covering UVC (240 to 280nm), UVB (280 to 320nm), UVA 2 (320 to 340nm), and UVA 1 (340 to 400nm). [5]</a:t>
            </a:r>
          </a:p>
          <a:p>
            <a:endParaRPr lang="en-GB" sz="2000" dirty="0">
              <a:latin typeface="Bembo" panose="02020502050201020203" pitchFamily="18" charset="0"/>
            </a:endParaRPr>
          </a:p>
          <a:p>
            <a:pPr algn="ctr"/>
            <a:r>
              <a:rPr lang="en-GB" sz="2200" b="1" dirty="0">
                <a:latin typeface="Arial" panose="020B0604020202020204" pitchFamily="34" charset="0"/>
                <a:cs typeface="Arial" panose="020B0604020202020204" pitchFamily="34" charset="0"/>
              </a:rPr>
              <a:t>  </a:t>
            </a:r>
            <a:endParaRPr lang="en-GB" sz="2000" dirty="0">
              <a:latin typeface="Bembo" panose="02020502050201020203" pitchFamily="18" charset="0"/>
            </a:endParaRPr>
          </a:p>
        </p:txBody>
      </p:sp>
      <p:sp>
        <p:nvSpPr>
          <p:cNvPr id="20" name="Rectangle 19">
            <a:extLst>
              <a:ext uri="{FF2B5EF4-FFF2-40B4-BE49-F238E27FC236}">
                <a16:creationId xmlns:a16="http://schemas.microsoft.com/office/drawing/2014/main" id="{9DDBC49D-DA8F-4E7A-AB02-5747CC23C73A}"/>
              </a:ext>
            </a:extLst>
          </p:cNvPr>
          <p:cNvSpPr/>
          <p:nvPr/>
        </p:nvSpPr>
        <p:spPr>
          <a:xfrm>
            <a:off x="129032" y="5594563"/>
            <a:ext cx="3904600" cy="1015663"/>
          </a:xfrm>
          <a:prstGeom prst="rect">
            <a:avLst/>
          </a:prstGeom>
          <a:noFill/>
        </p:spPr>
        <p:txBody>
          <a:bodyPr wrap="square">
            <a:spAutoFit/>
          </a:bodyPr>
          <a:lstStyle/>
          <a:p>
            <a:r>
              <a:rPr lang="en-GB" sz="1000" dirty="0">
                <a:latin typeface="Bembo" panose="02020502050201020203" pitchFamily="18" charset="0"/>
              </a:rPr>
              <a:t>[5] </a:t>
            </a:r>
            <a:r>
              <a:rPr lang="en-GB" sz="1000" dirty="0">
                <a:latin typeface="Bembo" panose="02020502050201020203" pitchFamily="18" charset="0"/>
                <a:hlinkClick r:id="rId3"/>
              </a:rPr>
              <a:t>https://www.spiedigitallibrary.org/journals/journal-of-biomedical-optics/volume-25/issue-1/014509/Noninvasive- in-vivo-human-multiphoton-microscopy--a-key-method/10.1117/1.JBO.25.1.014509.full?SSO=1</a:t>
            </a:r>
            <a:endParaRPr lang="en-GB" sz="1000" dirty="0">
              <a:latin typeface="Bembo" panose="02020502050201020203" pitchFamily="18" charset="0"/>
            </a:endParaRPr>
          </a:p>
          <a:p>
            <a:r>
              <a:rPr lang="en-GB" sz="1000" dirty="0">
                <a:latin typeface="Bembo" panose="02020502050201020203" pitchFamily="18" charset="0"/>
                <a:hlinkClick r:id="rId4"/>
              </a:rPr>
              <a:t>https://beautybusinessjournal.com/the-organic-cosmetics-market-is-growing-naturally/</a:t>
            </a:r>
            <a:r>
              <a:rPr lang="en-GB" sz="1000" dirty="0">
                <a:latin typeface="Bembo" panose="02020502050201020203" pitchFamily="18" charset="0"/>
              </a:rPr>
              <a:t> </a:t>
            </a:r>
          </a:p>
        </p:txBody>
      </p:sp>
      <p:sp>
        <p:nvSpPr>
          <p:cNvPr id="25" name="Rectangle 24">
            <a:extLst>
              <a:ext uri="{FF2B5EF4-FFF2-40B4-BE49-F238E27FC236}">
                <a16:creationId xmlns:a16="http://schemas.microsoft.com/office/drawing/2014/main" id="{EFFA6F31-5FFC-44E4-A394-771AEBADB13C}"/>
              </a:ext>
            </a:extLst>
          </p:cNvPr>
          <p:cNvSpPr/>
          <p:nvPr/>
        </p:nvSpPr>
        <p:spPr>
          <a:xfrm>
            <a:off x="156617" y="2590147"/>
            <a:ext cx="3904600" cy="400110"/>
          </a:xfrm>
          <a:prstGeom prst="rect">
            <a:avLst/>
          </a:prstGeom>
          <a:noFill/>
        </p:spPr>
        <p:txBody>
          <a:bodyPr wrap="square">
            <a:spAutoFit/>
          </a:bodyPr>
          <a:lstStyle/>
          <a:p>
            <a:r>
              <a:rPr lang="en-GB" sz="1000" dirty="0">
                <a:latin typeface="Bembo" panose="02020502050201020203" pitchFamily="18" charset="0"/>
              </a:rPr>
              <a:t>[3]</a:t>
            </a:r>
            <a:r>
              <a:rPr lang="en-GB" sz="1000" dirty="0">
                <a:latin typeface="Bembo" panose="02020502050201020203" pitchFamily="18" charset="0"/>
                <a:hlinkClick r:id="rId5"/>
              </a:rPr>
              <a:t>https://nanoscalereslett.springeropen.com/articles/10.1186/s11671-018-2532-3</a:t>
            </a:r>
            <a:r>
              <a:rPr lang="en-GB" sz="1000" dirty="0">
                <a:latin typeface="Bembo" panose="02020502050201020203" pitchFamily="18" charset="0"/>
              </a:rPr>
              <a:t> </a:t>
            </a:r>
          </a:p>
        </p:txBody>
      </p:sp>
      <p:sp>
        <p:nvSpPr>
          <p:cNvPr id="26" name="Rectangle 25">
            <a:extLst>
              <a:ext uri="{FF2B5EF4-FFF2-40B4-BE49-F238E27FC236}">
                <a16:creationId xmlns:a16="http://schemas.microsoft.com/office/drawing/2014/main" id="{7AB066FD-597E-4844-96C0-B0C65D8EBC3F}"/>
              </a:ext>
            </a:extLst>
          </p:cNvPr>
          <p:cNvSpPr/>
          <p:nvPr/>
        </p:nvSpPr>
        <p:spPr>
          <a:xfrm>
            <a:off x="313363" y="4235905"/>
            <a:ext cx="3904600" cy="246221"/>
          </a:xfrm>
          <a:prstGeom prst="rect">
            <a:avLst/>
          </a:prstGeom>
          <a:noFill/>
        </p:spPr>
        <p:txBody>
          <a:bodyPr wrap="square">
            <a:spAutoFit/>
          </a:bodyPr>
          <a:lstStyle/>
          <a:p>
            <a:r>
              <a:rPr lang="en-GB" sz="1000" dirty="0">
                <a:latin typeface="Bembo" panose="02020502050201020203" pitchFamily="18" charset="0"/>
              </a:rPr>
              <a:t> </a:t>
            </a:r>
            <a:r>
              <a:rPr lang="en-GB" sz="1000" dirty="0">
                <a:latin typeface="Bembo" panose="02020502050201020203" pitchFamily="18" charset="0"/>
                <a:hlinkClick r:id="rId6"/>
              </a:rPr>
              <a:t>https://www.who.int/elena/bbc/zinc_stunting/en/</a:t>
            </a:r>
            <a:endParaRPr lang="en-GB" sz="1000" dirty="0"/>
          </a:p>
        </p:txBody>
      </p:sp>
      <p:sp>
        <p:nvSpPr>
          <p:cNvPr id="16" name="Rectangle 15">
            <a:extLst>
              <a:ext uri="{FF2B5EF4-FFF2-40B4-BE49-F238E27FC236}">
                <a16:creationId xmlns:a16="http://schemas.microsoft.com/office/drawing/2014/main" id="{D43AC9D7-6319-4EFB-8D4F-87BD2997DEE4}"/>
              </a:ext>
            </a:extLst>
          </p:cNvPr>
          <p:cNvSpPr/>
          <p:nvPr/>
        </p:nvSpPr>
        <p:spPr>
          <a:xfrm>
            <a:off x="4463661" y="1035029"/>
            <a:ext cx="7578465" cy="2834640"/>
          </a:xfrm>
          <a:prstGeom prst="rect">
            <a:avLst/>
          </a:prstGeom>
          <a:solidFill>
            <a:schemeClr val="bg1">
              <a:alpha val="43000"/>
            </a:schemeClr>
          </a:solidFill>
        </p:spPr>
        <p:txBody>
          <a:bodyPr wrap="square" numCol="1">
            <a:spAutoFit/>
          </a:bodyPr>
          <a:lstStyle/>
          <a:p>
            <a:pPr algn="ctr"/>
            <a:r>
              <a:rPr lang="en-GB" sz="1400" b="1" dirty="0">
                <a:latin typeface="Arial" panose="020B0604020202020204" pitchFamily="34" charset="0"/>
                <a:cs typeface="Arial" panose="020B0604020202020204" pitchFamily="34" charset="0"/>
              </a:rPr>
              <a:t>SKIN VITALITY</a:t>
            </a:r>
            <a:endParaRPr lang="en-GB" sz="1400" dirty="0">
              <a:latin typeface="Arial" panose="020B0604020202020204" pitchFamily="34" charset="0"/>
              <a:cs typeface="Arial" panose="020B0604020202020204" pitchFamily="34" charset="0"/>
            </a:endParaRPr>
          </a:p>
          <a:p>
            <a:r>
              <a:rPr lang="en-GB" sz="1200" dirty="0">
                <a:latin typeface="Bembo" panose="02020502050201020203" pitchFamily="18" charset="0"/>
              </a:rPr>
              <a:t>“Topical zinc therapy is underappreciated even though clinical evidence emphasizes its importance in </a:t>
            </a:r>
            <a:r>
              <a:rPr lang="en-GB" sz="1200" dirty="0" err="1">
                <a:latin typeface="Bembo" panose="02020502050201020203" pitchFamily="18" charset="0"/>
              </a:rPr>
              <a:t>autodebridement</a:t>
            </a:r>
            <a:r>
              <a:rPr lang="en-GB" sz="1200" dirty="0">
                <a:latin typeface="Bembo" panose="02020502050201020203" pitchFamily="18" charset="0"/>
              </a:rPr>
              <a:t>, anti-infective action, and promotion of epithelialization.” [6]</a:t>
            </a:r>
          </a:p>
          <a:p>
            <a:r>
              <a:rPr lang="en-GB" sz="1200" dirty="0">
                <a:latin typeface="Bembo" panose="02020502050201020203" pitchFamily="18" charset="0"/>
              </a:rPr>
              <a:t>Note: </a:t>
            </a:r>
            <a:r>
              <a:rPr lang="en-GB" sz="1200" dirty="0" err="1">
                <a:latin typeface="Bembo" panose="02020502050201020203" pitchFamily="18" charset="0"/>
              </a:rPr>
              <a:t>Autodebridement</a:t>
            </a:r>
            <a:r>
              <a:rPr lang="en-GB" sz="1200" dirty="0">
                <a:latin typeface="Bembo" panose="02020502050201020203" pitchFamily="18" charset="0"/>
              </a:rPr>
              <a:t>: ‘self’ removal of dead/damaged/infected tissue [6]</a:t>
            </a:r>
          </a:p>
          <a:p>
            <a:r>
              <a:rPr lang="en-GB" sz="1200" dirty="0">
                <a:latin typeface="Bembo" panose="02020502050201020203" pitchFamily="18" charset="0"/>
              </a:rPr>
              <a:t>Epithelialization: Proliferation of skin cells [6] </a:t>
            </a:r>
          </a:p>
          <a:p>
            <a:r>
              <a:rPr lang="en-GB" sz="1200" dirty="0">
                <a:latin typeface="Bembo" panose="02020502050201020203" pitchFamily="18" charset="0"/>
              </a:rPr>
              <a:t>“Because zinc acts as an enzyme cofactor, it assists in collagen synthesis and DNA repair, which can help keep skin looking younger and healthier.” [7]</a:t>
            </a:r>
          </a:p>
          <a:p>
            <a:endParaRPr lang="en-GB" sz="2000" dirty="0">
              <a:latin typeface="Bembo" panose="02020502050201020203" pitchFamily="18" charset="0"/>
            </a:endParaRPr>
          </a:p>
          <a:p>
            <a:endParaRPr lang="en-GB" sz="2000" dirty="0">
              <a:latin typeface="Bembo" panose="02020502050201020203" pitchFamily="18" charset="0"/>
            </a:endParaRPr>
          </a:p>
          <a:p>
            <a:pPr algn="ctr"/>
            <a:endParaRPr lang="en-GB" sz="2000" dirty="0">
              <a:latin typeface="Bembo" panose="02020502050201020203" pitchFamily="18" charset="0"/>
            </a:endParaRPr>
          </a:p>
          <a:p>
            <a:endParaRPr lang="en-GB" sz="2000" dirty="0">
              <a:latin typeface="Bembo" panose="02020502050201020203" pitchFamily="18" charset="0"/>
            </a:endParaRPr>
          </a:p>
          <a:p>
            <a:pPr algn="ctr"/>
            <a:r>
              <a:rPr lang="en-GB" sz="2200" b="1" dirty="0">
                <a:latin typeface="Arial" panose="020B0604020202020204" pitchFamily="34" charset="0"/>
                <a:cs typeface="Arial" panose="020B0604020202020204" pitchFamily="34" charset="0"/>
              </a:rPr>
              <a:t>  </a:t>
            </a:r>
            <a:endParaRPr lang="en-GB" sz="2000" dirty="0">
              <a:latin typeface="Bembo" panose="02020502050201020203" pitchFamily="18" charset="0"/>
            </a:endParaRPr>
          </a:p>
        </p:txBody>
      </p:sp>
      <p:sp>
        <p:nvSpPr>
          <p:cNvPr id="22" name="Rectangle 21">
            <a:extLst>
              <a:ext uri="{FF2B5EF4-FFF2-40B4-BE49-F238E27FC236}">
                <a16:creationId xmlns:a16="http://schemas.microsoft.com/office/drawing/2014/main" id="{B4F0BFBB-F800-44BD-AC34-DA0301280AC9}"/>
              </a:ext>
            </a:extLst>
          </p:cNvPr>
          <p:cNvSpPr/>
          <p:nvPr/>
        </p:nvSpPr>
        <p:spPr>
          <a:xfrm>
            <a:off x="4468008" y="2404634"/>
            <a:ext cx="7578465" cy="1831271"/>
          </a:xfrm>
          <a:prstGeom prst="rect">
            <a:avLst/>
          </a:prstGeom>
          <a:noFill/>
        </p:spPr>
        <p:txBody>
          <a:bodyPr wrap="square">
            <a:spAutoFit/>
          </a:bodyPr>
          <a:lstStyle/>
          <a:p>
            <a:r>
              <a:rPr lang="en-GB" sz="1000" dirty="0">
                <a:latin typeface="Bembo" panose="02020502050201020203" pitchFamily="18" charset="0"/>
              </a:rPr>
              <a:t>[6]</a:t>
            </a:r>
            <a:r>
              <a:rPr lang="en-US" sz="1000" dirty="0">
                <a:latin typeface="Bembo" panose="02020502050201020203" pitchFamily="18" charset="0"/>
              </a:rPr>
              <a:t> </a:t>
            </a:r>
            <a:r>
              <a:rPr lang="en-US" sz="1000" u="sng" dirty="0">
                <a:solidFill>
                  <a:srgbClr val="0070C0"/>
                </a:solidFill>
                <a:latin typeface="Bembo" panose="02020502050201020203" pitchFamily="18" charset="0"/>
              </a:rPr>
              <a:t>Zinc in wound healing: Theoretical, experimental, and clinical aspects - Lansdown - 2007 - Wound Repair and Regeneration - Wiley Online Library</a:t>
            </a:r>
          </a:p>
          <a:p>
            <a:r>
              <a:rPr lang="en-US" sz="1000" dirty="0">
                <a:latin typeface="Bembo" panose="02020502050201020203" pitchFamily="18" charset="0"/>
              </a:rPr>
              <a:t>[7] </a:t>
            </a:r>
            <a:r>
              <a:rPr lang="en-US" sz="1000" u="sng" dirty="0">
                <a:solidFill>
                  <a:srgbClr val="0070C0"/>
                </a:solidFill>
                <a:latin typeface="Bembo" panose="02020502050201020203" pitchFamily="18" charset="0"/>
              </a:rPr>
              <a:t>Zinc for Skin: The Complete Guide (byrdie.com)</a:t>
            </a:r>
          </a:p>
          <a:p>
            <a:r>
              <a:rPr lang="en-US" sz="1000" dirty="0">
                <a:latin typeface="Bembo" panose="02020502050201020203" pitchFamily="18" charset="0"/>
              </a:rPr>
              <a:t>[8]</a:t>
            </a:r>
            <a:r>
              <a:rPr lang="en-US" sz="1000" dirty="0">
                <a:latin typeface="Bembo" panose="02020502050201020203" pitchFamily="18" charset="0"/>
                <a:hlinkClick r:id="rId7"/>
              </a:rPr>
              <a:t>https://www.who.int/whr/2002/chapter4/en/index3.html</a:t>
            </a:r>
            <a:r>
              <a:rPr lang="en-US" sz="1000" dirty="0">
                <a:latin typeface="Bembo" panose="02020502050201020203" pitchFamily="18" charset="0"/>
              </a:rPr>
              <a:t> </a:t>
            </a:r>
          </a:p>
          <a:p>
            <a:r>
              <a:rPr lang="en-GB" sz="1000" dirty="0">
                <a:latin typeface="Bembo" panose="02020502050201020203" pitchFamily="18" charset="0"/>
              </a:rPr>
              <a:t>[9]</a:t>
            </a:r>
            <a:r>
              <a:rPr lang="en-US" sz="1000" dirty="0">
                <a:latin typeface="Bembo" panose="02020502050201020203" pitchFamily="18" charset="0"/>
                <a:hlinkClick r:id="rId8"/>
              </a:rPr>
              <a:t>https://www.mdpi.com/20726643/9/6/624/htm#:~:text=According%20to%20the%20WHO%2C%20zinc%20deficiency%20is%20currently,18%25%20of%20malaria%2C%20and%2010%25%20of%20diarrheal%20diseases</a:t>
            </a:r>
            <a:r>
              <a:rPr lang="en-US" sz="1000" dirty="0">
                <a:latin typeface="Bembo" panose="02020502050201020203" pitchFamily="18" charset="0"/>
              </a:rPr>
              <a:t> </a:t>
            </a:r>
          </a:p>
          <a:p>
            <a:r>
              <a:rPr lang="en-US" sz="1000" dirty="0">
                <a:latin typeface="Bembo" panose="02020502050201020203" pitchFamily="18" charset="0"/>
              </a:rPr>
              <a:t>[10]</a:t>
            </a:r>
            <a:r>
              <a:rPr lang="en-US" sz="1000" dirty="0">
                <a:latin typeface="Bembo" panose="02020502050201020203" pitchFamily="18" charset="0"/>
                <a:hlinkClick r:id="rId9"/>
              </a:rPr>
              <a:t>https://www.ncbi.nlm.nih.gov/pmc/articles/PMC5490603/</a:t>
            </a:r>
            <a:r>
              <a:rPr lang="en-US" sz="1000" dirty="0">
                <a:latin typeface="Bembo" panose="02020502050201020203" pitchFamily="18" charset="0"/>
              </a:rPr>
              <a:t> </a:t>
            </a:r>
          </a:p>
          <a:p>
            <a:r>
              <a:rPr lang="en-US" sz="1000" dirty="0">
                <a:latin typeface="Bembo" panose="02020502050201020203" pitchFamily="18" charset="0"/>
              </a:rPr>
              <a:t>[11]</a:t>
            </a:r>
            <a:r>
              <a:rPr lang="en-US" sz="1000" dirty="0">
                <a:latin typeface="Bembo" panose="02020502050201020203" pitchFamily="18" charset="0"/>
                <a:hlinkClick r:id="rId7"/>
              </a:rPr>
              <a:t>https://www.who.int/whr/2002/chapter4/en/index3.html</a:t>
            </a:r>
            <a:r>
              <a:rPr lang="en-US" sz="1000" dirty="0">
                <a:latin typeface="Bembo" panose="02020502050201020203" pitchFamily="18" charset="0"/>
              </a:rPr>
              <a:t> </a:t>
            </a:r>
          </a:p>
          <a:p>
            <a:r>
              <a:rPr lang="en-US" sz="1000" dirty="0">
                <a:latin typeface="Bembo" panose="02020502050201020203" pitchFamily="18" charset="0"/>
              </a:rPr>
              <a:t>[12]</a:t>
            </a:r>
            <a:r>
              <a:rPr lang="en-US" sz="1000" dirty="0">
                <a:latin typeface="Bembo" panose="02020502050201020203" pitchFamily="18" charset="0"/>
                <a:hlinkClick r:id="rId7"/>
              </a:rPr>
              <a:t>https://www.who.int/whr/2002/chapter4/en/index3.html</a:t>
            </a:r>
            <a:endParaRPr lang="en-US" sz="1000" dirty="0">
              <a:latin typeface="Bembo" panose="02020502050201020203" pitchFamily="18" charset="0"/>
            </a:endParaRPr>
          </a:p>
          <a:p>
            <a:r>
              <a:rPr lang="en-US" sz="1100" dirty="0">
                <a:latin typeface="Arial" panose="020B0604020202020204" pitchFamily="34" charset="0"/>
              </a:rPr>
              <a:t> </a:t>
            </a:r>
            <a:endParaRPr lang="en-US" sz="1100" dirty="0">
              <a:latin typeface="Bembo" panose="02020502050201020203" pitchFamily="18" charset="0"/>
            </a:endParaRPr>
          </a:p>
          <a:p>
            <a:endParaRPr lang="en-GB" sz="1200" dirty="0">
              <a:latin typeface="Bembo" panose="02020502050201020203" pitchFamily="18" charset="0"/>
            </a:endParaRPr>
          </a:p>
        </p:txBody>
      </p:sp>
      <p:sp>
        <p:nvSpPr>
          <p:cNvPr id="24" name="Rectangle 23">
            <a:extLst>
              <a:ext uri="{FF2B5EF4-FFF2-40B4-BE49-F238E27FC236}">
                <a16:creationId xmlns:a16="http://schemas.microsoft.com/office/drawing/2014/main" id="{EAB24BEB-3343-4142-A26E-6FBF961DAB5B}"/>
              </a:ext>
            </a:extLst>
          </p:cNvPr>
          <p:cNvSpPr/>
          <p:nvPr/>
        </p:nvSpPr>
        <p:spPr>
          <a:xfrm>
            <a:off x="4468007" y="3869669"/>
            <a:ext cx="7578465" cy="2706624"/>
          </a:xfrm>
          <a:prstGeom prst="rect">
            <a:avLst/>
          </a:prstGeom>
          <a:solidFill>
            <a:schemeClr val="bg1">
              <a:alpha val="43000"/>
            </a:schemeClr>
          </a:solidFill>
        </p:spPr>
        <p:txBody>
          <a:bodyPr wrap="square" numCol="1">
            <a:spAutoFit/>
          </a:bodyPr>
          <a:lstStyle/>
          <a:p>
            <a:pPr algn="ctr"/>
            <a:r>
              <a:rPr lang="en-GB" sz="1400" b="1" dirty="0">
                <a:latin typeface="Arial" panose="020B0604020202020204" pitchFamily="34" charset="0"/>
                <a:cs typeface="Arial" panose="020B0604020202020204" pitchFamily="34" charset="0"/>
              </a:rPr>
              <a:t>ZINC DEFICIENCY (BLOOD STREAM)</a:t>
            </a:r>
          </a:p>
          <a:p>
            <a:r>
              <a:rPr lang="en-GB" sz="1200" dirty="0">
                <a:latin typeface="Bembo" panose="02020502050201020203" pitchFamily="18" charset="0"/>
              </a:rPr>
              <a:t>“Worldwide, about two billion people are estimated to be affected by zinc deficiency.” WHO (2017) [8]</a:t>
            </a:r>
          </a:p>
          <a:p>
            <a:r>
              <a:rPr lang="en-GB" sz="1200" dirty="0">
                <a:latin typeface="Bembo" panose="02020502050201020203" pitchFamily="18" charset="0"/>
              </a:rPr>
              <a:t>“According to the WHO, zinc deficiency is currently the fifth leading cause of mortality and morbidity in developing countries” [9]</a:t>
            </a:r>
          </a:p>
          <a:p>
            <a:r>
              <a:rPr lang="en-GB" sz="1200" dirty="0">
                <a:latin typeface="Bembo" panose="02020502050201020203" pitchFamily="18" charset="0"/>
              </a:rPr>
              <a:t>“There is strong evidence between zinc deficiency and several infectious diseases such as malaria, HIV, tuberculosis, measles, and pneumonia.” [10]</a:t>
            </a:r>
          </a:p>
          <a:p>
            <a:r>
              <a:rPr lang="en-GB" sz="1200" dirty="0">
                <a:latin typeface="Bembo" panose="02020502050201020203" pitchFamily="18" charset="0"/>
              </a:rPr>
              <a:t>“Worldwide, zinc deficiency is responsible for approximately 16% of lower respiratory tract infections, 18% of malaria and 10% of diarrhoeal disease.” [11]</a:t>
            </a:r>
          </a:p>
          <a:p>
            <a:r>
              <a:rPr lang="en-GB" sz="1200" dirty="0">
                <a:latin typeface="Bembo" panose="02020502050201020203" pitchFamily="18" charset="0"/>
              </a:rPr>
              <a:t>In total, 1.4% (800,000) of deaths worldwide were attributable to zinc deficiency: 1.4% in males and 1.5% in females.” [12]</a:t>
            </a:r>
          </a:p>
          <a:p>
            <a:r>
              <a:rPr lang="en-GB" sz="1200" dirty="0">
                <a:latin typeface="Bembo" panose="02020502050201020203" pitchFamily="18" charset="0"/>
              </a:rPr>
              <a:t>Attributable DALYs (Disability Adjusted Life Years) were higher, with zinc deficiency accounting for about 2.9% of worldwide loss of healthy life year (2.2 Years) Potential 2.42 Billion Life Years” [13]</a:t>
            </a:r>
            <a:endParaRPr lang="en-GB" sz="2000" dirty="0">
              <a:latin typeface="Bembo" panose="02020502050201020203" pitchFamily="18" charset="0"/>
            </a:endParaRPr>
          </a:p>
          <a:p>
            <a:pPr algn="ctr"/>
            <a:r>
              <a:rPr lang="en-GB" sz="2200" b="1" dirty="0">
                <a:latin typeface="Arial" panose="020B0604020202020204" pitchFamily="34" charset="0"/>
                <a:cs typeface="Arial" panose="020B0604020202020204" pitchFamily="34" charset="0"/>
              </a:rPr>
              <a:t>  </a:t>
            </a:r>
            <a:endParaRPr lang="en-GB" sz="2000" dirty="0">
              <a:latin typeface="Bembo" panose="02020502050201020203" pitchFamily="18" charset="0"/>
            </a:endParaRPr>
          </a:p>
        </p:txBody>
      </p:sp>
      <p:sp>
        <p:nvSpPr>
          <p:cNvPr id="27" name="Rectangle 26">
            <a:extLst>
              <a:ext uri="{FF2B5EF4-FFF2-40B4-BE49-F238E27FC236}">
                <a16:creationId xmlns:a16="http://schemas.microsoft.com/office/drawing/2014/main" id="{0CDADB4E-16C6-4CB0-B84E-89D5D70B0621}"/>
              </a:ext>
            </a:extLst>
          </p:cNvPr>
          <p:cNvSpPr/>
          <p:nvPr/>
        </p:nvSpPr>
        <p:spPr>
          <a:xfrm>
            <a:off x="4436076" y="5945822"/>
            <a:ext cx="7578464" cy="400110"/>
          </a:xfrm>
          <a:prstGeom prst="rect">
            <a:avLst/>
          </a:prstGeom>
          <a:noFill/>
        </p:spPr>
        <p:txBody>
          <a:bodyPr wrap="square">
            <a:spAutoFit/>
          </a:bodyPr>
          <a:lstStyle/>
          <a:p>
            <a:r>
              <a:rPr lang="en-US" sz="1000" dirty="0">
                <a:latin typeface="Bembo" panose="02020502050201020203" pitchFamily="18" charset="0"/>
              </a:rPr>
              <a:t>[13]</a:t>
            </a:r>
            <a:r>
              <a:rPr lang="en-US" sz="1000" u="sng" dirty="0">
                <a:solidFill>
                  <a:srgbClr val="0070C0"/>
                </a:solidFill>
                <a:latin typeface="Bembo" panose="02020502050201020203" pitchFamily="18" charset="0"/>
              </a:rPr>
              <a:t>https://www.nimh.nih.gov/health/statistics/global/index.shtml#:~:text=The%20burden%20of%20disability%20associated,death%20within%20a%20given%20population   </a:t>
            </a:r>
          </a:p>
        </p:txBody>
      </p:sp>
    </p:spTree>
    <p:extLst>
      <p:ext uri="{BB962C8B-B14F-4D97-AF65-F5344CB8AC3E}">
        <p14:creationId xmlns:p14="http://schemas.microsoft.com/office/powerpoint/2010/main" val="417068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fish swimming in water&#10;&#10;Description automatically generated with low confidence">
            <a:extLst>
              <a:ext uri="{FF2B5EF4-FFF2-40B4-BE49-F238E27FC236}">
                <a16:creationId xmlns:a16="http://schemas.microsoft.com/office/drawing/2014/main" id="{DEEF576A-725A-FD4E-9B7C-22BC9E15C579}"/>
              </a:ext>
            </a:extLst>
          </p:cNvPr>
          <p:cNvPicPr>
            <a:picLocks noChangeAspect="1"/>
          </p:cNvPicPr>
          <p:nvPr/>
        </p:nvPicPr>
        <p:blipFill rotWithShape="1">
          <a:blip r:embed="rId3">
            <a:grayscl/>
            <a:alphaModFix amt="35000"/>
          </a:blip>
          <a:srcRect t="18249" b="36049"/>
          <a:stretch/>
        </p:blipFill>
        <p:spPr>
          <a:xfrm>
            <a:off x="0" y="-1"/>
            <a:ext cx="12192000" cy="6858001"/>
          </a:xfrm>
          <a:prstGeom prst="rect">
            <a:avLst/>
          </a:prstGeom>
        </p:spPr>
      </p:pic>
      <p:sp>
        <p:nvSpPr>
          <p:cNvPr id="5" name="TextBox 4">
            <a:extLst>
              <a:ext uri="{FF2B5EF4-FFF2-40B4-BE49-F238E27FC236}">
                <a16:creationId xmlns:a16="http://schemas.microsoft.com/office/drawing/2014/main" id="{949DE7FE-5DF3-F145-9E6B-1BB757B585D1}"/>
              </a:ext>
            </a:extLst>
          </p:cNvPr>
          <p:cNvSpPr txBox="1"/>
          <p:nvPr/>
        </p:nvSpPr>
        <p:spPr>
          <a:xfrm>
            <a:off x="112816" y="173038"/>
            <a:ext cx="6258295" cy="769441"/>
          </a:xfrm>
          <a:prstGeom prst="rect">
            <a:avLst/>
          </a:prstGeom>
          <a:solidFill>
            <a:schemeClr val="bg1">
              <a:alpha val="73000"/>
            </a:schemeClr>
          </a:solidFill>
        </p:spPr>
        <p:txBody>
          <a:bodyPr wrap="square" rtlCol="0">
            <a:spAutoFit/>
          </a:bodyPr>
          <a:lstStyle/>
          <a:p>
            <a:pPr algn="ctr"/>
            <a:r>
              <a:rPr lang="en-GB" sz="2200" b="1" dirty="0">
                <a:latin typeface="Arial" panose="020B0604020202020204" pitchFamily="34" charset="0"/>
                <a:cs typeface="Arial" panose="020B0604020202020204" pitchFamily="34" charset="0"/>
              </a:rPr>
              <a:t>Harmful Effects of UV </a:t>
            </a:r>
            <a:r>
              <a:rPr lang="en-GB" sz="2200" b="1" dirty="0">
                <a:solidFill>
                  <a:srgbClr val="C00000"/>
                </a:solidFill>
                <a:latin typeface="Arial" panose="020B0604020202020204" pitchFamily="34" charset="0"/>
                <a:cs typeface="Arial" panose="020B0604020202020204" pitchFamily="34" charset="0"/>
              </a:rPr>
              <a:t>Chemical</a:t>
            </a:r>
            <a:r>
              <a:rPr lang="en-GB" sz="2200" b="1" dirty="0">
                <a:latin typeface="Arial" panose="020B0604020202020204" pitchFamily="34" charset="0"/>
                <a:cs typeface="Arial" panose="020B0604020202020204" pitchFamily="34" charset="0"/>
              </a:rPr>
              <a:t> </a:t>
            </a:r>
            <a:r>
              <a:rPr lang="en-GB" sz="2200" b="1">
                <a:latin typeface="Arial" panose="020B0604020202020204" pitchFamily="34" charset="0"/>
                <a:cs typeface="Arial" panose="020B0604020202020204" pitchFamily="34" charset="0"/>
              </a:rPr>
              <a:t>Filters on </a:t>
            </a:r>
            <a:r>
              <a:rPr lang="en-GB" sz="2200" b="1" dirty="0">
                <a:latin typeface="Arial" panose="020B0604020202020204" pitchFamily="34" charset="0"/>
                <a:cs typeface="Arial" panose="020B0604020202020204" pitchFamily="34" charset="0"/>
              </a:rPr>
              <a:t>Adults, Children and Babies </a:t>
            </a:r>
            <a:endParaRPr lang="en-GB" sz="220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6BA777-7885-1441-A030-B200078BEB4C}"/>
              </a:ext>
            </a:extLst>
          </p:cNvPr>
          <p:cNvSpPr txBox="1"/>
          <p:nvPr/>
        </p:nvSpPr>
        <p:spPr>
          <a:xfrm>
            <a:off x="6609005" y="175103"/>
            <a:ext cx="5392318" cy="769441"/>
          </a:xfrm>
          <a:prstGeom prst="rect">
            <a:avLst/>
          </a:prstGeom>
          <a:solidFill>
            <a:schemeClr val="bg1">
              <a:alpha val="73000"/>
            </a:schemeClr>
          </a:solidFill>
        </p:spPr>
        <p:txBody>
          <a:bodyPr wrap="square" rtlCol="0">
            <a:spAutoFit/>
          </a:bodyPr>
          <a:lstStyle/>
          <a:p>
            <a:pPr algn="ctr"/>
            <a:r>
              <a:rPr lang="en-GB" sz="2200" b="1" dirty="0">
                <a:solidFill>
                  <a:srgbClr val="C00000"/>
                </a:solidFill>
                <a:latin typeface="Arial" panose="020B0604020202020204" pitchFamily="34" charset="0"/>
                <a:cs typeface="Arial" panose="020B0604020202020204" pitchFamily="34" charset="0"/>
              </a:rPr>
              <a:t>Chemical</a:t>
            </a:r>
            <a:r>
              <a:rPr lang="en-GB" sz="2200" b="1" dirty="0">
                <a:latin typeface="Arial" panose="020B0604020202020204" pitchFamily="34" charset="0"/>
                <a:cs typeface="Arial" panose="020B0604020202020204" pitchFamily="34" charset="0"/>
              </a:rPr>
              <a:t> UV Filters Banned or proposed to be Banned</a:t>
            </a:r>
            <a:endParaRPr lang="en-GB" sz="2200" dirty="0">
              <a:effectLst/>
              <a:latin typeface="Arial" panose="020B0604020202020204" pitchFamily="34" charset="0"/>
              <a:cs typeface="Arial" panose="020B0604020202020204" pitchFamily="34" charset="0"/>
            </a:endParaRPr>
          </a:p>
        </p:txBody>
      </p:sp>
      <p:graphicFrame>
        <p:nvGraphicFramePr>
          <p:cNvPr id="23" name="Object 22">
            <a:extLst>
              <a:ext uri="{FF2B5EF4-FFF2-40B4-BE49-F238E27FC236}">
                <a16:creationId xmlns:a16="http://schemas.microsoft.com/office/drawing/2014/main" id="{44D528D6-A0F8-440B-8A3C-6B3CF58F8BDD}"/>
              </a:ext>
            </a:extLst>
          </p:cNvPr>
          <p:cNvGraphicFramePr>
            <a:graphicFrameLocks noChangeAspect="1"/>
          </p:cNvGraphicFramePr>
          <p:nvPr>
            <p:extLst>
              <p:ext uri="{D42A27DB-BD31-4B8C-83A1-F6EECF244321}">
                <p14:modId xmlns:p14="http://schemas.microsoft.com/office/powerpoint/2010/main" val="748357926"/>
              </p:ext>
            </p:extLst>
          </p:nvPr>
        </p:nvGraphicFramePr>
        <p:xfrm>
          <a:off x="46038" y="1303338"/>
          <a:ext cx="6477000" cy="4739322"/>
        </p:xfrm>
        <a:graphic>
          <a:graphicData uri="http://schemas.openxmlformats.org/presentationml/2006/ole">
            <mc:AlternateContent xmlns:mc="http://schemas.openxmlformats.org/markup-compatibility/2006">
              <mc:Choice xmlns:v="urn:schemas-microsoft-com:vml" Requires="v">
                <p:oleObj spid="_x0000_s2070" name="Document" r:id="rId4" imgW="7515219" imgH="4992332" progId="Word.Document.12">
                  <p:embed/>
                </p:oleObj>
              </mc:Choice>
              <mc:Fallback>
                <p:oleObj name="Document" r:id="rId4" imgW="7515219" imgH="4992332" progId="Word.Document.12">
                  <p:embed/>
                  <p:pic>
                    <p:nvPicPr>
                      <p:cNvPr id="23" name="Object 22">
                        <a:extLst>
                          <a:ext uri="{FF2B5EF4-FFF2-40B4-BE49-F238E27FC236}">
                            <a16:creationId xmlns:a16="http://schemas.microsoft.com/office/drawing/2014/main" id="{44D528D6-A0F8-440B-8A3C-6B3CF58F8BDD}"/>
                          </a:ext>
                        </a:extLst>
                      </p:cNvPr>
                      <p:cNvPicPr/>
                      <p:nvPr/>
                    </p:nvPicPr>
                    <p:blipFill>
                      <a:blip r:embed="rId5"/>
                      <a:stretch>
                        <a:fillRect/>
                      </a:stretch>
                    </p:blipFill>
                    <p:spPr>
                      <a:xfrm>
                        <a:off x="46038" y="1303338"/>
                        <a:ext cx="6477000" cy="4739322"/>
                      </a:xfrm>
                      <a:prstGeom prst="rect">
                        <a:avLst/>
                      </a:prstGeom>
                    </p:spPr>
                  </p:pic>
                </p:oleObj>
              </mc:Fallback>
            </mc:AlternateContent>
          </a:graphicData>
        </a:graphic>
      </p:graphicFrame>
      <p:graphicFrame>
        <p:nvGraphicFramePr>
          <p:cNvPr id="202" name="Object 201">
            <a:extLst>
              <a:ext uri="{FF2B5EF4-FFF2-40B4-BE49-F238E27FC236}">
                <a16:creationId xmlns:a16="http://schemas.microsoft.com/office/drawing/2014/main" id="{18C523C3-E990-48F2-AAD0-C437A17FDA60}"/>
              </a:ext>
            </a:extLst>
          </p:cNvPr>
          <p:cNvGraphicFramePr>
            <a:graphicFrameLocks noChangeAspect="1"/>
          </p:cNvGraphicFramePr>
          <p:nvPr>
            <p:extLst>
              <p:ext uri="{D42A27DB-BD31-4B8C-83A1-F6EECF244321}">
                <p14:modId xmlns:p14="http://schemas.microsoft.com/office/powerpoint/2010/main" val="378021302"/>
              </p:ext>
            </p:extLst>
          </p:nvPr>
        </p:nvGraphicFramePr>
        <p:xfrm>
          <a:off x="6565344" y="1304388"/>
          <a:ext cx="6461887" cy="4738272"/>
        </p:xfrm>
        <a:graphic>
          <a:graphicData uri="http://schemas.openxmlformats.org/presentationml/2006/ole">
            <mc:AlternateContent xmlns:mc="http://schemas.openxmlformats.org/markup-compatibility/2006">
              <mc:Choice xmlns:v="urn:schemas-microsoft-com:vml" Requires="v">
                <p:oleObj spid="_x0000_s2071" name="Document" r:id="rId6" imgW="8399066" imgH="5848561" progId="Word.Document.12">
                  <p:embed/>
                </p:oleObj>
              </mc:Choice>
              <mc:Fallback>
                <p:oleObj name="Document" r:id="rId6" imgW="8399066" imgH="5848561" progId="Word.Document.12">
                  <p:embed/>
                  <p:pic>
                    <p:nvPicPr>
                      <p:cNvPr id="202" name="Object 201">
                        <a:extLst>
                          <a:ext uri="{FF2B5EF4-FFF2-40B4-BE49-F238E27FC236}">
                            <a16:creationId xmlns:a16="http://schemas.microsoft.com/office/drawing/2014/main" id="{18C523C3-E990-48F2-AAD0-C437A17FDA60}"/>
                          </a:ext>
                        </a:extLst>
                      </p:cNvPr>
                      <p:cNvPicPr/>
                      <p:nvPr/>
                    </p:nvPicPr>
                    <p:blipFill>
                      <a:blip r:embed="rId7"/>
                      <a:stretch>
                        <a:fillRect/>
                      </a:stretch>
                    </p:blipFill>
                    <p:spPr>
                      <a:xfrm>
                        <a:off x="6565344" y="1304388"/>
                        <a:ext cx="6461887" cy="4738272"/>
                      </a:xfrm>
                      <a:prstGeom prst="rect">
                        <a:avLst/>
                      </a:prstGeom>
                    </p:spPr>
                  </p:pic>
                </p:oleObj>
              </mc:Fallback>
            </mc:AlternateContent>
          </a:graphicData>
        </a:graphic>
      </p:graphicFrame>
    </p:spTree>
    <p:extLst>
      <p:ext uri="{BB962C8B-B14F-4D97-AF65-F5344CB8AC3E}">
        <p14:creationId xmlns:p14="http://schemas.microsoft.com/office/powerpoint/2010/main" val="365524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fish swimming in water&#10;&#10;Description automatically generated with low confidence">
            <a:extLst>
              <a:ext uri="{FF2B5EF4-FFF2-40B4-BE49-F238E27FC236}">
                <a16:creationId xmlns:a16="http://schemas.microsoft.com/office/drawing/2014/main" id="{FF177E75-3378-5C4F-8FAB-E8A226CE7756}"/>
              </a:ext>
            </a:extLst>
          </p:cNvPr>
          <p:cNvPicPr>
            <a:picLocks noChangeAspect="1"/>
          </p:cNvPicPr>
          <p:nvPr/>
        </p:nvPicPr>
        <p:blipFill rotWithShape="1">
          <a:blip r:embed="rId2">
            <a:grayscl/>
            <a:alphaModFix amt="35000"/>
          </a:blip>
          <a:srcRect t="18249" b="36049"/>
          <a:stretch/>
        </p:blipFill>
        <p:spPr>
          <a:xfrm>
            <a:off x="0" y="-1"/>
            <a:ext cx="12192000" cy="6858001"/>
          </a:xfrm>
          <a:prstGeom prst="rect">
            <a:avLst/>
          </a:prstGeom>
        </p:spPr>
      </p:pic>
      <p:sp>
        <p:nvSpPr>
          <p:cNvPr id="3" name="TextBox 2">
            <a:extLst>
              <a:ext uri="{FF2B5EF4-FFF2-40B4-BE49-F238E27FC236}">
                <a16:creationId xmlns:a16="http://schemas.microsoft.com/office/drawing/2014/main" id="{B42B6F95-3EF2-1B47-8AF2-6B2F5FF4B8D2}"/>
              </a:ext>
            </a:extLst>
          </p:cNvPr>
          <p:cNvSpPr txBox="1"/>
          <p:nvPr/>
        </p:nvSpPr>
        <p:spPr>
          <a:xfrm>
            <a:off x="249876" y="65702"/>
            <a:ext cx="6189023" cy="984885"/>
          </a:xfrm>
          <a:prstGeom prst="rect">
            <a:avLst/>
          </a:prstGeom>
          <a:solidFill>
            <a:schemeClr val="bg1">
              <a:alpha val="73000"/>
            </a:schemeClr>
          </a:solidFill>
        </p:spPr>
        <p:txBody>
          <a:bodyPr wrap="square" rtlCol="0">
            <a:spAutoFit/>
          </a:bodyPr>
          <a:lstStyle/>
          <a:p>
            <a:pPr algn="ctr"/>
            <a:r>
              <a:rPr lang="en-GB" sz="2200" b="1" dirty="0">
                <a:latin typeface="Arial" panose="020B0604020202020204" pitchFamily="34" charset="0"/>
                <a:cs typeface="Arial" panose="020B0604020202020204" pitchFamily="34" charset="0"/>
              </a:rPr>
              <a:t>Harmful Effects of UV </a:t>
            </a:r>
            <a:r>
              <a:rPr lang="en-GB" sz="2200" b="1" dirty="0">
                <a:solidFill>
                  <a:srgbClr val="C00000"/>
                </a:solidFill>
                <a:latin typeface="Arial" panose="020B0604020202020204" pitchFamily="34" charset="0"/>
                <a:cs typeface="Arial" panose="020B0604020202020204" pitchFamily="34" charset="0"/>
              </a:rPr>
              <a:t>Chemical</a:t>
            </a:r>
            <a:r>
              <a:rPr lang="en-GB" sz="2200" b="1" dirty="0">
                <a:latin typeface="Arial" panose="020B0604020202020204" pitchFamily="34" charset="0"/>
                <a:cs typeface="Arial" panose="020B0604020202020204" pitchFamily="34" charset="0"/>
              </a:rPr>
              <a:t> Filters to Adults, Children and Babies </a:t>
            </a:r>
          </a:p>
          <a:p>
            <a:pPr algn="ctr"/>
            <a:r>
              <a:rPr lang="en-GB" sz="1400" b="1" dirty="0">
                <a:latin typeface="Arial" panose="020B0604020202020204" pitchFamily="34" charset="0"/>
                <a:cs typeface="Arial" panose="020B0604020202020204" pitchFamily="34" charset="0"/>
              </a:rPr>
              <a:t>SOURCES</a:t>
            </a:r>
            <a:endParaRPr lang="en-GB" sz="2200"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6D46324-35DF-F746-84A2-16AEFB8E598A}"/>
              </a:ext>
            </a:extLst>
          </p:cNvPr>
          <p:cNvSpPr txBox="1"/>
          <p:nvPr/>
        </p:nvSpPr>
        <p:spPr>
          <a:xfrm>
            <a:off x="6757198" y="65701"/>
            <a:ext cx="4977803" cy="984885"/>
          </a:xfrm>
          <a:prstGeom prst="rect">
            <a:avLst/>
          </a:prstGeom>
          <a:solidFill>
            <a:schemeClr val="bg1">
              <a:alpha val="73000"/>
            </a:schemeClr>
          </a:solidFill>
        </p:spPr>
        <p:txBody>
          <a:bodyPr wrap="square" rtlCol="0">
            <a:spAutoFit/>
          </a:bodyPr>
          <a:lstStyle/>
          <a:p>
            <a:pPr algn="ctr"/>
            <a:r>
              <a:rPr lang="en-GB" sz="2200" b="1" dirty="0">
                <a:solidFill>
                  <a:srgbClr val="C00000"/>
                </a:solidFill>
                <a:latin typeface="Arial" panose="020B0604020202020204" pitchFamily="34" charset="0"/>
                <a:cs typeface="Arial" panose="020B0604020202020204" pitchFamily="34" charset="0"/>
              </a:rPr>
              <a:t>Chemical</a:t>
            </a:r>
            <a:r>
              <a:rPr lang="en-GB" sz="2200" b="1" dirty="0">
                <a:latin typeface="Arial" panose="020B0604020202020204" pitchFamily="34" charset="0"/>
                <a:cs typeface="Arial" panose="020B0604020202020204" pitchFamily="34" charset="0"/>
              </a:rPr>
              <a:t> UV Filters Banned or proposed to be Banned </a:t>
            </a:r>
          </a:p>
          <a:p>
            <a:pPr algn="ctr"/>
            <a:r>
              <a:rPr lang="en-GB" sz="1400" b="1" dirty="0">
                <a:latin typeface="Arial" panose="020B0604020202020204" pitchFamily="34" charset="0"/>
                <a:cs typeface="Arial" panose="020B0604020202020204" pitchFamily="34" charset="0"/>
              </a:rPr>
              <a:t>SOURCES</a:t>
            </a:r>
            <a:endParaRPr lang="en-GB" sz="2200" dirty="0">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60C866D-654C-144A-8D75-3E8B479D543B}"/>
              </a:ext>
            </a:extLst>
          </p:cNvPr>
          <p:cNvSpPr/>
          <p:nvPr/>
        </p:nvSpPr>
        <p:spPr>
          <a:xfrm>
            <a:off x="249875" y="1050586"/>
            <a:ext cx="6189023" cy="5385816"/>
          </a:xfrm>
          <a:prstGeom prst="rect">
            <a:avLst/>
          </a:prstGeom>
          <a:solidFill>
            <a:schemeClr val="bg1">
              <a:alpha val="39187"/>
            </a:schemeClr>
          </a:solidFill>
        </p:spPr>
        <p:txBody>
          <a:bodyPr wrap="square">
            <a:spAutoFit/>
          </a:bodyPr>
          <a:lstStyle/>
          <a:p>
            <a:r>
              <a:rPr lang="en-GB" sz="750" dirty="0">
                <a:latin typeface="Bembo" panose="02020502050201020203" pitchFamily="18" charset="0"/>
              </a:rPr>
              <a:t>[16] </a:t>
            </a:r>
            <a:r>
              <a:rPr lang="en-GB" sz="750" dirty="0" err="1">
                <a:latin typeface="Bembo" panose="02020502050201020203" pitchFamily="18" charset="0"/>
              </a:rPr>
              <a:t>Schlumpf</a:t>
            </a:r>
            <a:r>
              <a:rPr lang="en-GB" sz="750" dirty="0">
                <a:latin typeface="Bembo" panose="02020502050201020203" pitchFamily="18" charset="0"/>
              </a:rPr>
              <a:t>, M. et al. In vitro and in vivo </a:t>
            </a:r>
            <a:r>
              <a:rPr lang="en-GB" sz="750" dirty="0" err="1">
                <a:latin typeface="Bembo" panose="02020502050201020203" pitchFamily="18" charset="0"/>
              </a:rPr>
              <a:t>estrogenicity</a:t>
            </a:r>
            <a:r>
              <a:rPr lang="en-GB" sz="750" dirty="0">
                <a:latin typeface="Bembo" panose="02020502050201020203" pitchFamily="18" charset="0"/>
              </a:rPr>
              <a:t> of UV screens. Environ. Health </a:t>
            </a:r>
            <a:r>
              <a:rPr lang="en-GB" sz="750" dirty="0" err="1">
                <a:latin typeface="Bembo" panose="02020502050201020203" pitchFamily="18" charset="0"/>
              </a:rPr>
              <a:t>Perspect</a:t>
            </a:r>
            <a:r>
              <a:rPr lang="en-GB" sz="750" dirty="0">
                <a:latin typeface="Bembo" panose="02020502050201020203" pitchFamily="18" charset="0"/>
              </a:rPr>
              <a:t>. 109, 239–244 (2001)  </a:t>
            </a:r>
          </a:p>
          <a:p>
            <a:r>
              <a:rPr lang="en-GB" sz="750" dirty="0">
                <a:latin typeface="Bembo" panose="02020502050201020203" pitchFamily="18" charset="0"/>
              </a:rPr>
              <a:t>[17] Kunz, P. Y. &amp; Fent, K. Multiple hormonal activities of UV filters and comparison of in vivo and in vitro estrogenic activity </a:t>
            </a:r>
          </a:p>
          <a:p>
            <a:r>
              <a:rPr lang="en-GB" sz="750" dirty="0">
                <a:latin typeface="Bembo" panose="02020502050201020203" pitchFamily="18" charset="0"/>
              </a:rPr>
              <a:t>of ethyl-4-aminobenzoate in fish. </a:t>
            </a:r>
            <a:r>
              <a:rPr lang="en-GB" sz="750" dirty="0" err="1">
                <a:latin typeface="Bembo" panose="02020502050201020203" pitchFamily="18" charset="0"/>
              </a:rPr>
              <a:t>Aquat</a:t>
            </a:r>
            <a:r>
              <a:rPr lang="en-GB" sz="750" dirty="0">
                <a:latin typeface="Bembo" panose="02020502050201020203" pitchFamily="18" charset="0"/>
              </a:rPr>
              <a:t>. </a:t>
            </a:r>
            <a:r>
              <a:rPr lang="en-GB" sz="750" dirty="0" err="1">
                <a:latin typeface="Bembo" panose="02020502050201020203" pitchFamily="18" charset="0"/>
              </a:rPr>
              <a:t>Toxicol</a:t>
            </a:r>
            <a:r>
              <a:rPr lang="en-GB" sz="750" dirty="0">
                <a:latin typeface="Bembo" panose="02020502050201020203" pitchFamily="18" charset="0"/>
              </a:rPr>
              <a:t>. 79, 305–324 (2006)</a:t>
            </a:r>
          </a:p>
          <a:p>
            <a:r>
              <a:rPr lang="en-GB" sz="750" dirty="0">
                <a:latin typeface="Bembo" panose="02020502050201020203" pitchFamily="18" charset="0"/>
              </a:rPr>
              <a:t>[18] </a:t>
            </a:r>
            <a:r>
              <a:rPr lang="en-GB" sz="750" dirty="0" err="1">
                <a:latin typeface="Bembo" panose="02020502050201020203" pitchFamily="18" charset="0"/>
              </a:rPr>
              <a:t>Axelstad</a:t>
            </a:r>
            <a:r>
              <a:rPr lang="en-GB" sz="750" dirty="0">
                <a:latin typeface="Bembo" panose="02020502050201020203" pitchFamily="18" charset="0"/>
              </a:rPr>
              <a:t>, M. et al. Effects of pre- and postnatal exposure to the UV-filter octyl methoxycinnamate (OMC) on the </a:t>
            </a:r>
          </a:p>
          <a:p>
            <a:r>
              <a:rPr lang="en-GB" sz="750" dirty="0">
                <a:latin typeface="Bembo" panose="02020502050201020203" pitchFamily="18" charset="0"/>
              </a:rPr>
              <a:t>reproductive, auditory and neurological development of rat offspring. </a:t>
            </a:r>
            <a:r>
              <a:rPr lang="en-GB" sz="750" dirty="0" err="1">
                <a:latin typeface="Bembo" panose="02020502050201020203" pitchFamily="18" charset="0"/>
              </a:rPr>
              <a:t>Toxicol</a:t>
            </a:r>
            <a:r>
              <a:rPr lang="en-GB" sz="750" dirty="0">
                <a:latin typeface="Bembo" panose="02020502050201020203" pitchFamily="18" charset="0"/>
              </a:rPr>
              <a:t>. Appl. </a:t>
            </a:r>
            <a:r>
              <a:rPr lang="en-GB" sz="750" dirty="0" err="1">
                <a:latin typeface="Bembo" panose="02020502050201020203" pitchFamily="18" charset="0"/>
              </a:rPr>
              <a:t>Pharmacol</a:t>
            </a:r>
            <a:r>
              <a:rPr lang="en-GB" sz="750" dirty="0">
                <a:latin typeface="Bembo" panose="02020502050201020203" pitchFamily="18" charset="0"/>
              </a:rPr>
              <a:t>. 250, 278–290 (2011) </a:t>
            </a:r>
          </a:p>
          <a:p>
            <a:r>
              <a:rPr lang="en-GB" sz="750" dirty="0">
                <a:latin typeface="Bembo" panose="02020502050201020203" pitchFamily="18" charset="0"/>
              </a:rPr>
              <a:t>[19] </a:t>
            </a:r>
            <a:r>
              <a:rPr lang="en-GB" sz="750" dirty="0" err="1">
                <a:latin typeface="Bembo" panose="02020502050201020203" pitchFamily="18" charset="0"/>
              </a:rPr>
              <a:t>Klammer</a:t>
            </a:r>
            <a:r>
              <a:rPr lang="en-GB" sz="750" dirty="0">
                <a:latin typeface="Bembo" panose="02020502050201020203" pitchFamily="18" charset="0"/>
              </a:rPr>
              <a:t>, H. et al. Effects of a 5-day treatment with the UV-filter octyl-methoxycinnamate (OMC) on the function of </a:t>
            </a:r>
          </a:p>
          <a:p>
            <a:r>
              <a:rPr lang="en-GB" sz="750" dirty="0">
                <a:latin typeface="Bembo" panose="02020502050201020203" pitchFamily="18" charset="0"/>
              </a:rPr>
              <a:t>the </a:t>
            </a:r>
            <a:r>
              <a:rPr lang="en-GB" sz="750" dirty="0" err="1">
                <a:latin typeface="Bembo" panose="02020502050201020203" pitchFamily="18" charset="0"/>
              </a:rPr>
              <a:t>hypothalamo</a:t>
            </a:r>
            <a:r>
              <a:rPr lang="en-GB" sz="750" dirty="0">
                <a:latin typeface="Bembo" panose="02020502050201020203" pitchFamily="18" charset="0"/>
              </a:rPr>
              <a:t>-pituitary–thyroid function in rats. Toxicology 238, 192–199 (2007)</a:t>
            </a:r>
          </a:p>
          <a:p>
            <a:r>
              <a:rPr lang="en-GB" sz="750" dirty="0">
                <a:latin typeface="Bembo" panose="02020502050201020203" pitchFamily="18" charset="0"/>
              </a:rPr>
              <a:t>[20] Matta, M. K. et al. Effect of Sunscreen Application on Plasma Concentration of Sunscreen Active Ingredients: A </a:t>
            </a:r>
          </a:p>
          <a:p>
            <a:r>
              <a:rPr lang="en-GB" sz="750" dirty="0">
                <a:latin typeface="Bembo" panose="02020502050201020203" pitchFamily="18" charset="0"/>
              </a:rPr>
              <a:t>Randomized Clinical Trial. JAMA 323, 256–267 (2020)</a:t>
            </a:r>
          </a:p>
          <a:p>
            <a:r>
              <a:rPr lang="en-GB" sz="750" dirty="0">
                <a:latin typeface="Bembo" panose="02020502050201020203" pitchFamily="18" charset="0"/>
              </a:rPr>
              <a:t>[21] </a:t>
            </a:r>
            <a:r>
              <a:rPr lang="en-GB" sz="750" dirty="0" err="1">
                <a:latin typeface="Bembo" panose="02020502050201020203" pitchFamily="18" charset="0"/>
              </a:rPr>
              <a:t>Schreurs</a:t>
            </a:r>
            <a:r>
              <a:rPr lang="en-GB" sz="750" dirty="0">
                <a:latin typeface="Bembo" panose="02020502050201020203" pitchFamily="18" charset="0"/>
              </a:rPr>
              <a:t>, R. H. M. M., </a:t>
            </a:r>
            <a:r>
              <a:rPr lang="en-GB" sz="750" dirty="0" err="1">
                <a:latin typeface="Bembo" panose="02020502050201020203" pitchFamily="18" charset="0"/>
              </a:rPr>
              <a:t>Sonneveld</a:t>
            </a:r>
            <a:r>
              <a:rPr lang="en-GB" sz="750" dirty="0">
                <a:latin typeface="Bembo" panose="02020502050201020203" pitchFamily="18" charset="0"/>
              </a:rPr>
              <a:t>, E., Jansen, J. H. J., </a:t>
            </a:r>
            <a:r>
              <a:rPr lang="en-GB" sz="750" dirty="0" err="1">
                <a:latin typeface="Bembo" panose="02020502050201020203" pitchFamily="18" charset="0"/>
              </a:rPr>
              <a:t>Seinen</a:t>
            </a:r>
            <a:r>
              <a:rPr lang="en-GB" sz="750" dirty="0">
                <a:latin typeface="Bembo" panose="02020502050201020203" pitchFamily="18" charset="0"/>
              </a:rPr>
              <a:t>, W. &amp; van der Burg, B. Interaction of polycyclic </a:t>
            </a:r>
            <a:r>
              <a:rPr lang="en-GB" sz="750" dirty="0" err="1">
                <a:latin typeface="Bembo" panose="02020502050201020203" pitchFamily="18" charset="0"/>
              </a:rPr>
              <a:t>musks</a:t>
            </a:r>
            <a:r>
              <a:rPr lang="en-GB" sz="750" dirty="0">
                <a:latin typeface="Bembo" panose="02020502050201020203" pitchFamily="18" charset="0"/>
              </a:rPr>
              <a:t> and </a:t>
            </a:r>
          </a:p>
          <a:p>
            <a:r>
              <a:rPr lang="en-GB" sz="750" dirty="0">
                <a:latin typeface="Bembo" panose="02020502050201020203" pitchFamily="18" charset="0"/>
              </a:rPr>
              <a:t>UV filters with the </a:t>
            </a:r>
            <a:r>
              <a:rPr lang="en-GB" sz="750" dirty="0" err="1">
                <a:latin typeface="Bembo" panose="02020502050201020203" pitchFamily="18" charset="0"/>
              </a:rPr>
              <a:t>estrogen</a:t>
            </a:r>
            <a:r>
              <a:rPr lang="en-GB" sz="750" dirty="0">
                <a:latin typeface="Bembo" panose="02020502050201020203" pitchFamily="18" charset="0"/>
              </a:rPr>
              <a:t> receptor (ER), androgen receptor (AR), and progesterone receptor (PR) in reporter gene </a:t>
            </a:r>
          </a:p>
          <a:p>
            <a:r>
              <a:rPr lang="en-GB" sz="750" dirty="0">
                <a:latin typeface="Bembo" panose="02020502050201020203" pitchFamily="18" charset="0"/>
              </a:rPr>
              <a:t>bioassays. </a:t>
            </a:r>
            <a:r>
              <a:rPr lang="en-GB" sz="750" dirty="0" err="1">
                <a:latin typeface="Bembo" panose="02020502050201020203" pitchFamily="18" charset="0"/>
              </a:rPr>
              <a:t>Toxicol</a:t>
            </a:r>
            <a:r>
              <a:rPr lang="en-GB" sz="750" dirty="0">
                <a:latin typeface="Bembo" panose="02020502050201020203" pitchFamily="18" charset="0"/>
              </a:rPr>
              <a:t>. Sci. 83, 264–272 (2005)</a:t>
            </a:r>
          </a:p>
          <a:p>
            <a:r>
              <a:rPr lang="en-GB" sz="750" dirty="0">
                <a:latin typeface="Bembo" panose="02020502050201020203" pitchFamily="18" charset="0"/>
              </a:rPr>
              <a:t>[22] French, J. E. NTP technical report on the toxicity studies of 2-Hydroxy-4-methoxybenzophenone (CAS No. 131-57-7) </a:t>
            </a:r>
          </a:p>
          <a:p>
            <a:r>
              <a:rPr lang="en-GB" sz="750" dirty="0" err="1">
                <a:latin typeface="Bembo" panose="02020502050201020203" pitchFamily="18" charset="0"/>
              </a:rPr>
              <a:t>Adminstered</a:t>
            </a:r>
            <a:r>
              <a:rPr lang="en-GB" sz="750" dirty="0">
                <a:latin typeface="Bembo" panose="02020502050201020203" pitchFamily="18" charset="0"/>
              </a:rPr>
              <a:t> Topically and in Dosed Feed to F344/N Rats and B6C3F1 Mice. </a:t>
            </a:r>
            <a:r>
              <a:rPr lang="en-GB" sz="750" dirty="0" err="1">
                <a:latin typeface="Bembo" panose="02020502050201020203" pitchFamily="18" charset="0"/>
              </a:rPr>
              <a:t>Toxicol</a:t>
            </a:r>
            <a:r>
              <a:rPr lang="en-GB" sz="750" dirty="0">
                <a:latin typeface="Bembo" panose="02020502050201020203" pitchFamily="18" charset="0"/>
              </a:rPr>
              <a:t>. Reports 21, (1992)</a:t>
            </a:r>
          </a:p>
          <a:p>
            <a:r>
              <a:rPr lang="en-GB" sz="750" dirty="0">
                <a:latin typeface="Bembo" panose="02020502050201020203" pitchFamily="18" charset="0"/>
              </a:rPr>
              <a:t>[23] </a:t>
            </a:r>
            <a:r>
              <a:rPr lang="en-GB" sz="750" dirty="0" err="1">
                <a:latin typeface="Bembo" panose="02020502050201020203" pitchFamily="18" charset="0"/>
              </a:rPr>
              <a:t>Agin</a:t>
            </a:r>
            <a:r>
              <a:rPr lang="en-GB" sz="750" dirty="0">
                <a:latin typeface="Bembo" panose="02020502050201020203" pitchFamily="18" charset="0"/>
              </a:rPr>
              <a:t>, P. P., </a:t>
            </a:r>
            <a:r>
              <a:rPr lang="en-GB" sz="750" dirty="0" err="1">
                <a:latin typeface="Bembo" panose="02020502050201020203" pitchFamily="18" charset="0"/>
              </a:rPr>
              <a:t>Ruble</a:t>
            </a:r>
            <a:r>
              <a:rPr lang="en-GB" sz="750" dirty="0">
                <a:latin typeface="Bembo" panose="02020502050201020203" pitchFamily="18" charset="0"/>
              </a:rPr>
              <a:t>, K., </a:t>
            </a:r>
            <a:r>
              <a:rPr lang="en-GB" sz="750" dirty="0" err="1">
                <a:latin typeface="Bembo" panose="02020502050201020203" pitchFamily="18" charset="0"/>
              </a:rPr>
              <a:t>Hermansky</a:t>
            </a:r>
            <a:r>
              <a:rPr lang="en-GB" sz="750" dirty="0">
                <a:latin typeface="Bembo" panose="02020502050201020203" pitchFamily="18" charset="0"/>
              </a:rPr>
              <a:t>, S. J. &amp; McCarthy, T. J. Rates of allergic sensitization and irritation to oxybenzone‐ containing sunscreen products: a quantitative meta‐analysis of 64 exaggerated use studies. </a:t>
            </a:r>
            <a:r>
              <a:rPr lang="en-GB" sz="750" dirty="0" err="1">
                <a:latin typeface="Bembo" panose="02020502050201020203" pitchFamily="18" charset="0"/>
              </a:rPr>
              <a:t>Photodermatol</a:t>
            </a:r>
            <a:r>
              <a:rPr lang="en-GB" sz="750" dirty="0">
                <a:latin typeface="Bembo" panose="02020502050201020203" pitchFamily="18" charset="0"/>
              </a:rPr>
              <a:t> </a:t>
            </a:r>
            <a:r>
              <a:rPr lang="en-GB" sz="750" dirty="0" err="1">
                <a:latin typeface="Bembo" panose="02020502050201020203" pitchFamily="18" charset="0"/>
              </a:rPr>
              <a:t>Photoimmunol</a:t>
            </a:r>
            <a:r>
              <a:rPr lang="en-GB" sz="750" dirty="0">
                <a:latin typeface="Bembo" panose="02020502050201020203" pitchFamily="18" charset="0"/>
              </a:rPr>
              <a:t> </a:t>
            </a:r>
            <a:r>
              <a:rPr lang="en-GB" sz="750" dirty="0" err="1">
                <a:latin typeface="Bembo" panose="02020502050201020203" pitchFamily="18" charset="0"/>
              </a:rPr>
              <a:t>Photomed</a:t>
            </a:r>
            <a:r>
              <a:rPr lang="en-GB" sz="750" dirty="0">
                <a:latin typeface="Bembo" panose="02020502050201020203" pitchFamily="18" charset="0"/>
              </a:rPr>
              <a:t> 24, 211–217 (2008).</a:t>
            </a:r>
          </a:p>
          <a:p>
            <a:r>
              <a:rPr lang="en-GB" sz="750" dirty="0">
                <a:latin typeface="Bembo" panose="02020502050201020203" pitchFamily="18" charset="0"/>
              </a:rPr>
              <a:t>[24] </a:t>
            </a:r>
            <a:r>
              <a:rPr lang="en-GB" sz="750" dirty="0" err="1">
                <a:latin typeface="Bembo" panose="02020502050201020203" pitchFamily="18" charset="0"/>
              </a:rPr>
              <a:t>Tinwell</a:t>
            </a:r>
            <a:r>
              <a:rPr lang="en-GB" sz="750" dirty="0">
                <a:latin typeface="Bembo" panose="02020502050201020203" pitchFamily="18" charset="0"/>
              </a:rPr>
              <a:t>, H. et al. Confirmation of </a:t>
            </a:r>
            <a:r>
              <a:rPr lang="en-GB" sz="750" dirty="0" err="1">
                <a:latin typeface="Bembo" panose="02020502050201020203" pitchFamily="18" charset="0"/>
              </a:rPr>
              <a:t>uterotrophic</a:t>
            </a:r>
            <a:r>
              <a:rPr lang="en-GB" sz="750" dirty="0">
                <a:latin typeface="Bembo" panose="02020502050201020203" pitchFamily="18" charset="0"/>
              </a:rPr>
              <a:t> activity of 3-(4-methylbenzylidine)camphor in the immature rat. Environ. Health </a:t>
            </a:r>
            <a:r>
              <a:rPr lang="en-GB" sz="750" dirty="0" err="1">
                <a:latin typeface="Bembo" panose="02020502050201020203" pitchFamily="18" charset="0"/>
              </a:rPr>
              <a:t>Perspect</a:t>
            </a:r>
            <a:r>
              <a:rPr lang="en-GB" sz="750" dirty="0">
                <a:latin typeface="Bembo" panose="02020502050201020203" pitchFamily="18" charset="0"/>
              </a:rPr>
              <a:t>. 110, 533–536 (2002).</a:t>
            </a:r>
          </a:p>
          <a:p>
            <a:r>
              <a:rPr lang="en-GB" sz="750" dirty="0">
                <a:latin typeface="Bembo" panose="02020502050201020203" pitchFamily="18" charset="0"/>
              </a:rPr>
              <a:t>[25] </a:t>
            </a:r>
            <a:r>
              <a:rPr lang="en-GB" sz="750" dirty="0" err="1">
                <a:latin typeface="Bembo" panose="02020502050201020203" pitchFamily="18" charset="0"/>
              </a:rPr>
              <a:t>Durrer</a:t>
            </a:r>
            <a:r>
              <a:rPr lang="en-GB" sz="750" dirty="0">
                <a:latin typeface="Bembo" panose="02020502050201020203" pitchFamily="18" charset="0"/>
              </a:rPr>
              <a:t>, S., </a:t>
            </a:r>
            <a:r>
              <a:rPr lang="en-GB" sz="750" dirty="0" err="1">
                <a:latin typeface="Bembo" panose="02020502050201020203" pitchFamily="18" charset="0"/>
              </a:rPr>
              <a:t>Maerkel</a:t>
            </a:r>
            <a:r>
              <a:rPr lang="en-GB" sz="750" dirty="0">
                <a:latin typeface="Bembo" panose="02020502050201020203" pitchFamily="18" charset="0"/>
              </a:rPr>
              <a:t>, K., </a:t>
            </a:r>
            <a:r>
              <a:rPr lang="en-GB" sz="750" dirty="0" err="1">
                <a:latin typeface="Bembo" panose="02020502050201020203" pitchFamily="18" charset="0"/>
              </a:rPr>
              <a:t>Schlumpf</a:t>
            </a:r>
            <a:r>
              <a:rPr lang="en-GB" sz="750" dirty="0">
                <a:latin typeface="Bembo" panose="02020502050201020203" pitchFamily="18" charset="0"/>
              </a:rPr>
              <a:t>, M. &amp; </a:t>
            </a:r>
            <a:r>
              <a:rPr lang="en-GB" sz="750" dirty="0" err="1">
                <a:latin typeface="Bembo" panose="02020502050201020203" pitchFamily="18" charset="0"/>
              </a:rPr>
              <a:t>Lichtensteiger</a:t>
            </a:r>
            <a:r>
              <a:rPr lang="en-GB" sz="750" dirty="0">
                <a:latin typeface="Bembo" panose="02020502050201020203" pitchFamily="18" charset="0"/>
              </a:rPr>
              <a:t>, W. </a:t>
            </a:r>
            <a:r>
              <a:rPr lang="en-GB" sz="750" dirty="0" err="1">
                <a:latin typeface="Bembo" panose="02020502050201020203" pitchFamily="18" charset="0"/>
              </a:rPr>
              <a:t>Estrogen</a:t>
            </a:r>
            <a:r>
              <a:rPr lang="en-GB" sz="750" dirty="0">
                <a:latin typeface="Bembo" panose="02020502050201020203" pitchFamily="18" charset="0"/>
              </a:rPr>
              <a:t> target gene regulation and coactivator expression </a:t>
            </a:r>
          </a:p>
          <a:p>
            <a:r>
              <a:rPr lang="en-GB" sz="750" dirty="0">
                <a:latin typeface="Bembo" panose="02020502050201020203" pitchFamily="18" charset="0"/>
              </a:rPr>
              <a:t>in rat uterus after developmental exposure to the ultraviolet filter 4-methylbenzylidene camphor. Endocrinology </a:t>
            </a:r>
          </a:p>
          <a:p>
            <a:r>
              <a:rPr lang="en-GB" sz="750" dirty="0">
                <a:latin typeface="Bembo" panose="02020502050201020203" pitchFamily="18" charset="0"/>
              </a:rPr>
              <a:t>146, 2130–2139 (2005)</a:t>
            </a:r>
          </a:p>
          <a:p>
            <a:r>
              <a:rPr lang="en-GB" sz="750" dirty="0">
                <a:latin typeface="Bembo" panose="02020502050201020203" pitchFamily="18" charset="0"/>
              </a:rPr>
              <a:t>[26] Schmidt, T., Ring, J. &amp; </a:t>
            </a:r>
            <a:r>
              <a:rPr lang="en-GB" sz="750" dirty="0" err="1">
                <a:latin typeface="Bembo" panose="02020502050201020203" pitchFamily="18" charset="0"/>
              </a:rPr>
              <a:t>Abeck</a:t>
            </a:r>
            <a:r>
              <a:rPr lang="en-GB" sz="750" dirty="0">
                <a:latin typeface="Bembo" panose="02020502050201020203" pitchFamily="18" charset="0"/>
              </a:rPr>
              <a:t>, D. Photoallergic Contact Dermatitis due to Combined UVB (4-Methylbenzylidene </a:t>
            </a:r>
          </a:p>
          <a:p>
            <a:r>
              <a:rPr lang="en-GB" sz="750" dirty="0">
                <a:latin typeface="Bembo" panose="02020502050201020203" pitchFamily="18" charset="0"/>
              </a:rPr>
              <a:t>Camphor/Octyl Methoxycinnamate) and UVA (Benzophenone-3/Butyl </a:t>
            </a:r>
            <a:r>
              <a:rPr lang="en-GB" sz="750" dirty="0" err="1">
                <a:latin typeface="Bembo" panose="02020502050201020203" pitchFamily="18" charset="0"/>
              </a:rPr>
              <a:t>Methoxydibenzoylmethane</a:t>
            </a:r>
            <a:r>
              <a:rPr lang="en-GB" sz="750" dirty="0">
                <a:latin typeface="Bembo" panose="02020502050201020203" pitchFamily="18" charset="0"/>
              </a:rPr>
              <a:t>) Absorber Sensitization. Dermatology 196, 354–357 (1998) </a:t>
            </a:r>
          </a:p>
          <a:p>
            <a:r>
              <a:rPr lang="en-GB" sz="750" dirty="0">
                <a:latin typeface="Bembo" panose="02020502050201020203" pitchFamily="18" charset="0"/>
              </a:rPr>
              <a:t>[27] Ma, R. UV Filters with Antagonistic Action at Androgen Receptors in the MDA-kb2 Cell Transcriptional-Activation Assay. </a:t>
            </a:r>
            <a:r>
              <a:rPr lang="en-GB" sz="750" dirty="0" err="1">
                <a:latin typeface="Bembo" panose="02020502050201020203" pitchFamily="18" charset="0"/>
              </a:rPr>
              <a:t>Toxicol</a:t>
            </a:r>
            <a:r>
              <a:rPr lang="en-GB" sz="750" dirty="0">
                <a:latin typeface="Bembo" panose="02020502050201020203" pitchFamily="18" charset="0"/>
              </a:rPr>
              <a:t>. Sci. 74, 43–50 (2003) </a:t>
            </a:r>
          </a:p>
          <a:p>
            <a:r>
              <a:rPr lang="en-GB" sz="750" dirty="0">
                <a:latin typeface="Bembo" panose="02020502050201020203" pitchFamily="18" charset="0"/>
              </a:rPr>
              <a:t>[28] </a:t>
            </a:r>
            <a:r>
              <a:rPr lang="en-GB" sz="750" dirty="0" err="1">
                <a:latin typeface="Bembo" panose="02020502050201020203" pitchFamily="18" charset="0"/>
              </a:rPr>
              <a:t>Berardesca</a:t>
            </a:r>
            <a:r>
              <a:rPr lang="en-GB" sz="750" dirty="0">
                <a:latin typeface="Bembo" panose="02020502050201020203" pitchFamily="18" charset="0"/>
              </a:rPr>
              <a:t>, E., </a:t>
            </a:r>
            <a:r>
              <a:rPr lang="en-GB" sz="750" dirty="0" err="1">
                <a:latin typeface="Bembo" panose="02020502050201020203" pitchFamily="18" charset="0"/>
              </a:rPr>
              <a:t>Zuberbier</a:t>
            </a:r>
            <a:r>
              <a:rPr lang="en-GB" sz="750" dirty="0">
                <a:latin typeface="Bembo" panose="02020502050201020203" pitchFamily="18" charset="0"/>
              </a:rPr>
              <a:t>, T., Sanchez Viera, M. &amp; Marinovich, M. Review of the safety of octocrylene used as an ultraviolet filter in cosmetics. J. Eur. Acad. Dermatology </a:t>
            </a:r>
            <a:r>
              <a:rPr lang="en-GB" sz="750" dirty="0" err="1">
                <a:latin typeface="Bembo" panose="02020502050201020203" pitchFamily="18" charset="0"/>
              </a:rPr>
              <a:t>Venereol</a:t>
            </a:r>
            <a:r>
              <a:rPr lang="en-GB" sz="750" dirty="0">
                <a:latin typeface="Bembo" panose="02020502050201020203" pitchFamily="18" charset="0"/>
              </a:rPr>
              <a:t>. 33, 25–33 (2019) </a:t>
            </a:r>
          </a:p>
          <a:p>
            <a:r>
              <a:rPr lang="en-GB" sz="750" dirty="0">
                <a:latin typeface="Bembo" panose="02020502050201020203" pitchFamily="18" charset="0"/>
              </a:rPr>
              <a:t>[29] </a:t>
            </a:r>
            <a:r>
              <a:rPr lang="en-GB" sz="750" dirty="0" err="1">
                <a:latin typeface="Bembo" panose="02020502050201020203" pitchFamily="18" charset="0"/>
              </a:rPr>
              <a:t>Darbre</a:t>
            </a:r>
            <a:r>
              <a:rPr lang="en-GB" sz="750" dirty="0">
                <a:latin typeface="Bembo" panose="02020502050201020203" pitchFamily="18" charset="0"/>
              </a:rPr>
              <a:t>, P. D. &amp; Harvey, P. W. Paraben esters: review of recent studies of endocrine toxicity, absorption, esterase and human exposure, and discussion of potential human health risks. J. Appl. </a:t>
            </a:r>
            <a:r>
              <a:rPr lang="en-GB" sz="750" dirty="0" err="1">
                <a:latin typeface="Bembo" panose="02020502050201020203" pitchFamily="18" charset="0"/>
              </a:rPr>
              <a:t>Toxicol</a:t>
            </a:r>
            <a:r>
              <a:rPr lang="en-GB" sz="750" dirty="0">
                <a:latin typeface="Bembo" panose="02020502050201020203" pitchFamily="18" charset="0"/>
              </a:rPr>
              <a:t>. 28, 561–578 (2008) </a:t>
            </a:r>
          </a:p>
          <a:p>
            <a:r>
              <a:rPr lang="en-GB" sz="750" dirty="0">
                <a:latin typeface="Bembo" panose="02020502050201020203" pitchFamily="18" charset="0"/>
              </a:rPr>
              <a:t>[30] </a:t>
            </a:r>
            <a:r>
              <a:rPr lang="en-GB" sz="750" dirty="0" err="1">
                <a:latin typeface="Bembo" panose="02020502050201020203" pitchFamily="18" charset="0"/>
              </a:rPr>
              <a:t>Taxvig</a:t>
            </a:r>
            <a:r>
              <a:rPr lang="en-GB" sz="750" dirty="0">
                <a:latin typeface="Bembo" panose="02020502050201020203" pitchFamily="18" charset="0"/>
              </a:rPr>
              <a:t>, C. et al. Do Parabens Have the Ability to Interfere with Steroidogenesis? </a:t>
            </a:r>
            <a:r>
              <a:rPr lang="en-GB" sz="750" dirty="0" err="1">
                <a:latin typeface="Bembo" panose="02020502050201020203" pitchFamily="18" charset="0"/>
              </a:rPr>
              <a:t>Toxicol</a:t>
            </a:r>
            <a:r>
              <a:rPr lang="en-GB" sz="750" dirty="0">
                <a:latin typeface="Bembo" panose="02020502050201020203" pitchFamily="18" charset="0"/>
              </a:rPr>
              <a:t>. Sci. 106, 206–213 (2008) </a:t>
            </a:r>
          </a:p>
          <a:p>
            <a:r>
              <a:rPr lang="en-GB" sz="750" dirty="0">
                <a:latin typeface="Bembo" panose="02020502050201020203" pitchFamily="18" charset="0"/>
              </a:rPr>
              <a:t>[31] Kang, K.-S. et al. Decreased Sperm Number and Motile Activity on the F1 Offspring Maternally Exposed to Butyl </a:t>
            </a:r>
          </a:p>
          <a:p>
            <a:r>
              <a:rPr lang="en-GB" sz="750" dirty="0">
                <a:latin typeface="Bembo" panose="02020502050201020203" pitchFamily="18" charset="0"/>
              </a:rPr>
              <a:t>p-Hydroxybenzoic Acid (Butyl Paraben). J. Vet. Med. Sci. 64, 227–235 (2002)</a:t>
            </a:r>
          </a:p>
          <a:p>
            <a:r>
              <a:rPr lang="en-GB" sz="750" dirty="0">
                <a:latin typeface="Bembo" panose="02020502050201020203" pitchFamily="18" charset="0"/>
              </a:rPr>
              <a:t>[32] Kawaguchi, M. et al. Maternal isobutyl-paraben exposure alters anxiety and passive avoidance test performance in </a:t>
            </a:r>
          </a:p>
          <a:p>
            <a:r>
              <a:rPr lang="en-GB" sz="750" dirty="0">
                <a:latin typeface="Bembo" panose="02020502050201020203" pitchFamily="18" charset="0"/>
              </a:rPr>
              <a:t>adult male rats. </a:t>
            </a:r>
            <a:r>
              <a:rPr lang="en-GB" sz="750" dirty="0" err="1">
                <a:latin typeface="Bembo" panose="02020502050201020203" pitchFamily="18" charset="0"/>
              </a:rPr>
              <a:t>Neurosci</a:t>
            </a:r>
            <a:r>
              <a:rPr lang="en-GB" sz="750" dirty="0">
                <a:latin typeface="Bembo" panose="02020502050201020203" pitchFamily="18" charset="0"/>
              </a:rPr>
              <a:t>. Res. 65, 136–140 (2009)</a:t>
            </a:r>
            <a:br>
              <a:rPr lang="en-GB" sz="750" dirty="0">
                <a:latin typeface="Bembo" panose="02020502050201020203" pitchFamily="18" charset="0"/>
              </a:rPr>
            </a:br>
            <a:r>
              <a:rPr lang="en-GB" sz="750" dirty="0">
                <a:latin typeface="Bembo" panose="02020502050201020203" pitchFamily="18" charset="0"/>
              </a:rPr>
              <a:t>[33] Kawaguchi, M. et al. Maternal Isobutyl-Paraben Exposure decreases the Plasma Corticosterone Level in Dams and Sensitivity to </a:t>
            </a:r>
            <a:r>
              <a:rPr lang="en-GB" sz="750" dirty="0" err="1">
                <a:latin typeface="Bembo" panose="02020502050201020203" pitchFamily="18" charset="0"/>
              </a:rPr>
              <a:t>Estrogen</a:t>
            </a:r>
            <a:endParaRPr lang="en-GB" sz="750" dirty="0">
              <a:latin typeface="Bembo" panose="02020502050201020203" pitchFamily="18" charset="0"/>
            </a:endParaRPr>
          </a:p>
          <a:p>
            <a:r>
              <a:rPr lang="en-GB" sz="750" dirty="0">
                <a:latin typeface="Bembo" panose="02020502050201020203" pitchFamily="18" charset="0"/>
              </a:rPr>
              <a:t>in Female Offspring Rats. J. Vet. Med. Sci. 71, 1027-1033 (2009).</a:t>
            </a:r>
          </a:p>
          <a:p>
            <a:r>
              <a:rPr lang="en-GB" sz="750" dirty="0">
                <a:latin typeface="Bembo" panose="02020502050201020203" pitchFamily="18" charset="0"/>
              </a:rPr>
              <a:t>[34] </a:t>
            </a:r>
            <a:r>
              <a:rPr lang="en-GB" sz="750" dirty="0" err="1">
                <a:latin typeface="Bembo" panose="02020502050201020203" pitchFamily="18" charset="0"/>
              </a:rPr>
              <a:t>Chasset</a:t>
            </a:r>
            <a:r>
              <a:rPr lang="en-GB" sz="750" dirty="0">
                <a:latin typeface="Bembo" panose="02020502050201020203" pitchFamily="18" charset="0"/>
              </a:rPr>
              <a:t>, F. et al. Contact dermatitis due to ultrasound gel: A case report and published work </a:t>
            </a:r>
          </a:p>
          <a:p>
            <a:r>
              <a:rPr lang="en-GB" sz="750" dirty="0">
                <a:latin typeface="Bembo" panose="02020502050201020203" pitchFamily="18" charset="0"/>
              </a:rPr>
              <a:t>review. J. Dermatol. 43, 318–320 (2016) </a:t>
            </a:r>
          </a:p>
          <a:p>
            <a:r>
              <a:rPr lang="en-GB" sz="750" dirty="0">
                <a:latin typeface="Bembo" panose="02020502050201020203" pitchFamily="18" charset="0"/>
              </a:rPr>
              <a:t>[35] Bohn, S. &amp; </a:t>
            </a:r>
            <a:r>
              <a:rPr lang="en-GB" sz="750" dirty="0" err="1">
                <a:latin typeface="Bembo" panose="02020502050201020203" pitchFamily="18" charset="0"/>
              </a:rPr>
              <a:t>Bircher</a:t>
            </a:r>
            <a:r>
              <a:rPr lang="en-GB" sz="750" dirty="0">
                <a:latin typeface="Bembo" panose="02020502050201020203" pitchFamily="18" charset="0"/>
              </a:rPr>
              <a:t>, A. J. Phenoxyethanol-induced urticaria. Allergy 56, 922–923 (2001)</a:t>
            </a:r>
          </a:p>
          <a:p>
            <a:r>
              <a:rPr lang="en-GB" sz="750" dirty="0">
                <a:latin typeface="Bembo" panose="02020502050201020203" pitchFamily="18" charset="0"/>
              </a:rPr>
              <a:t>[36] Cosmetic Ingredient Review Panel. Final Report on the Safety Assessment of Phenoxyethanol. </a:t>
            </a:r>
          </a:p>
          <a:p>
            <a:r>
              <a:rPr lang="en-GB" sz="750" dirty="0">
                <a:latin typeface="Bembo" panose="02020502050201020203" pitchFamily="18" charset="0"/>
              </a:rPr>
              <a:t>J. Am. Coll. </a:t>
            </a:r>
            <a:r>
              <a:rPr lang="en-GB" sz="750" dirty="0" err="1">
                <a:latin typeface="Bembo" panose="02020502050201020203" pitchFamily="18" charset="0"/>
              </a:rPr>
              <a:t>Toxicol</a:t>
            </a:r>
            <a:r>
              <a:rPr lang="en-GB" sz="750" dirty="0">
                <a:latin typeface="Bembo" panose="02020502050201020203" pitchFamily="18" charset="0"/>
              </a:rPr>
              <a:t>. 9, 259–277 (1990)</a:t>
            </a:r>
          </a:p>
          <a:p>
            <a:r>
              <a:rPr lang="en-GB" sz="750" dirty="0">
                <a:latin typeface="Bembo" panose="02020502050201020203" pitchFamily="18" charset="0"/>
              </a:rPr>
              <a:t>[47] </a:t>
            </a:r>
            <a:r>
              <a:rPr lang="en-GB" sz="750" dirty="0">
                <a:latin typeface="Bembo" panose="02020502050201020203" pitchFamily="18" charset="0"/>
                <a:hlinkClick r:id="rId3">
                  <a:extLst>
                    <a:ext uri="{A12FA001-AC4F-418D-AE19-62706E023703}">
                      <ahyp:hlinkClr xmlns:ahyp="http://schemas.microsoft.com/office/drawing/2018/hyperlinkcolor" val="tx"/>
                    </a:ext>
                  </a:extLst>
                </a:hlinkClick>
              </a:rPr>
              <a:t>https://pubs.acs.org/doi/abs/10.1021/acs.chemrestox.0c00461</a:t>
            </a:r>
            <a:r>
              <a:rPr lang="en-GB" sz="750" dirty="0">
                <a:latin typeface="Bembo" panose="02020502050201020203" pitchFamily="18" charset="0"/>
              </a:rPr>
              <a:t> </a:t>
            </a:r>
          </a:p>
          <a:p>
            <a:r>
              <a:rPr lang="en-GB" sz="750" dirty="0">
                <a:latin typeface="Bembo" panose="02020502050201020203" pitchFamily="18" charset="0"/>
              </a:rPr>
              <a:t>[48] </a:t>
            </a:r>
            <a:r>
              <a:rPr lang="en-US" sz="750" dirty="0">
                <a:hlinkClick r:id="rId4">
                  <a:extLst>
                    <a:ext uri="{A12FA001-AC4F-418D-AE19-62706E023703}">
                      <ahyp:hlinkClr xmlns:ahyp="http://schemas.microsoft.com/office/drawing/2018/hyperlinkcolor" val="tx"/>
                    </a:ext>
                  </a:extLst>
                </a:hlinkClick>
              </a:rPr>
              <a:t>Why-Evaluate-the-Sunscreen-Active-Oxybenzone-Benzophenone-3-for-Carcinogenicity-and-Reproductive-Toxicology-or-Consider-it-Unsafe-for-Human-Use.pdf (researchgate.net)</a:t>
            </a:r>
            <a:r>
              <a:rPr lang="en-GB" sz="750" dirty="0">
                <a:latin typeface="Bembo" panose="02020502050201020203" pitchFamily="18" charset="0"/>
              </a:rPr>
              <a:t> </a:t>
            </a:r>
          </a:p>
        </p:txBody>
      </p:sp>
      <p:sp>
        <p:nvSpPr>
          <p:cNvPr id="6" name="Rectangle 5">
            <a:extLst>
              <a:ext uri="{FF2B5EF4-FFF2-40B4-BE49-F238E27FC236}">
                <a16:creationId xmlns:a16="http://schemas.microsoft.com/office/drawing/2014/main" id="{A2C8E6A6-9A4E-F84D-B3C4-B15A2CB4B56E}"/>
              </a:ext>
            </a:extLst>
          </p:cNvPr>
          <p:cNvSpPr/>
          <p:nvPr/>
        </p:nvSpPr>
        <p:spPr>
          <a:xfrm>
            <a:off x="6757197" y="1050586"/>
            <a:ext cx="4977803" cy="5385816"/>
          </a:xfrm>
          <a:prstGeom prst="rect">
            <a:avLst/>
          </a:prstGeom>
          <a:solidFill>
            <a:schemeClr val="bg1">
              <a:alpha val="39187"/>
            </a:schemeClr>
          </a:solidFill>
        </p:spPr>
        <p:txBody>
          <a:bodyPr wrap="square">
            <a:spAutoFit/>
          </a:bodyPr>
          <a:lstStyle/>
          <a:p>
            <a:r>
              <a:rPr lang="en-GB" sz="1300" dirty="0">
                <a:latin typeface="Bembo" panose="02020502050201020203" pitchFamily="18" charset="0"/>
                <a:hlinkClick r:id="rId5"/>
              </a:rPr>
              <a:t>https://www.who.int/whr/2002/chapter4/en/index3.html</a:t>
            </a:r>
            <a:endParaRPr lang="en-GB" sz="1300" dirty="0">
              <a:latin typeface="Bembo" panose="02020502050201020203" pitchFamily="18" charset="0"/>
            </a:endParaRPr>
          </a:p>
          <a:p>
            <a:r>
              <a:rPr lang="en-GB" sz="1300" dirty="0">
                <a:latin typeface="Bembo" panose="02020502050201020203" pitchFamily="18" charset="0"/>
                <a:hlinkClick r:id="rId5"/>
              </a:rPr>
              <a:t>https://www.who.int/whr/2002/chapter4/en/index3.html</a:t>
            </a:r>
            <a:r>
              <a:rPr lang="en-GB" sz="1300" dirty="0">
                <a:latin typeface="Bembo" panose="02020502050201020203" pitchFamily="18" charset="0"/>
              </a:rPr>
              <a:t> </a:t>
            </a:r>
          </a:p>
          <a:p>
            <a:r>
              <a:rPr lang="en-GB" sz="1300" u="sng" dirty="0">
                <a:solidFill>
                  <a:srgbClr val="0070C0"/>
                </a:solidFill>
                <a:latin typeface="Bembo" panose="02020502050201020203" pitchFamily="18" charset="0"/>
              </a:rPr>
              <a:t>https://www.nimh.nih.gov/health/statistics/global/index.shtml#:~:text=The%20burden%20of%20disability%20 </a:t>
            </a:r>
          </a:p>
          <a:p>
            <a:r>
              <a:rPr lang="en-GB" sz="1300" u="sng" dirty="0">
                <a:solidFill>
                  <a:srgbClr val="0070C0"/>
                </a:solidFill>
                <a:latin typeface="Bembo" panose="02020502050201020203" pitchFamily="18" charset="0"/>
              </a:rPr>
              <a:t>associated,death%20within%20a%20given%20population </a:t>
            </a:r>
          </a:p>
          <a:p>
            <a:r>
              <a:rPr lang="en-GB" sz="1300" u="sng" dirty="0">
                <a:solidFill>
                  <a:srgbClr val="0070C0"/>
                </a:solidFill>
                <a:latin typeface="Bembo" panose="02020502050201020203" pitchFamily="18" charset="0"/>
              </a:rPr>
              <a:t>https://www.forbes.com/sites/niallmccarthy/2017/01/17/the-number-of-americans-going-gluten-free-has-tripled- since-2009-infographic/#42ea90e832f2 </a:t>
            </a:r>
          </a:p>
          <a:p>
            <a:r>
              <a:rPr lang="en-GB" sz="1300" dirty="0">
                <a:latin typeface="Bembo" panose="02020502050201020203" pitchFamily="18" charset="0"/>
                <a:hlinkClick r:id="rId6"/>
              </a:rPr>
              <a:t>https://www.staradvertiser.com/2020/01/30/breaking-news/hawaii-bills-would-limit-more-than-a-dozen-chemicals- in-sunscreens/</a:t>
            </a:r>
            <a:endParaRPr lang="en-GB" sz="1300" dirty="0">
              <a:latin typeface="Bembo" panose="02020502050201020203" pitchFamily="18" charset="0"/>
            </a:endParaRPr>
          </a:p>
          <a:p>
            <a:r>
              <a:rPr lang="en-GB" sz="1300" dirty="0">
                <a:latin typeface="Bembo" panose="02020502050201020203" pitchFamily="18" charset="0"/>
                <a:hlinkClick r:id="rId7"/>
              </a:rPr>
              <a:t>https://stream2sea.com/the-republic-of-palau-adopts-the-worlds-strictest-national-sunscreen-standard/</a:t>
            </a:r>
            <a:r>
              <a:rPr lang="en-GB" sz="1300" dirty="0">
                <a:latin typeface="Bembo" panose="02020502050201020203" pitchFamily="18" charset="0"/>
              </a:rPr>
              <a:t> </a:t>
            </a:r>
          </a:p>
          <a:p>
            <a:r>
              <a:rPr lang="en-GB" sz="1300" dirty="0">
                <a:latin typeface="Bembo" panose="02020502050201020203" pitchFamily="18" charset="0"/>
                <a:hlinkClick r:id="rId8"/>
              </a:rPr>
              <a:t>https://www.livescience.com/62598-bonaire-island-bans-sunscreen.html</a:t>
            </a:r>
            <a:r>
              <a:rPr lang="en-GB" sz="1300" dirty="0">
                <a:latin typeface="Bembo" panose="02020502050201020203" pitchFamily="18" charset="0"/>
              </a:rPr>
              <a:t> </a:t>
            </a:r>
          </a:p>
          <a:p>
            <a:r>
              <a:rPr lang="en-GB" sz="1300" dirty="0">
                <a:latin typeface="Bembo" panose="02020502050201020203" pitchFamily="18" charset="0"/>
                <a:hlinkClick r:id="rId9"/>
              </a:rPr>
              <a:t>https://www.bbc.com/news/science-environment-46046064</a:t>
            </a:r>
            <a:r>
              <a:rPr lang="en-GB" sz="1300" dirty="0">
                <a:latin typeface="Bembo" panose="02020502050201020203" pitchFamily="18" charset="0"/>
              </a:rPr>
              <a:t> </a:t>
            </a:r>
          </a:p>
          <a:p>
            <a:r>
              <a:rPr lang="en-GB" sz="1300" dirty="0">
                <a:latin typeface="Bembo" panose="02020502050201020203" pitchFamily="18" charset="0"/>
                <a:hlinkClick r:id="rId10"/>
              </a:rPr>
              <a:t>https://www.beauty-heroes.com/blog/villain-ingredient-concern-chemical-sunscreens/</a:t>
            </a:r>
            <a:r>
              <a:rPr lang="en-GB" sz="1300" dirty="0">
                <a:latin typeface="Bembo" panose="02020502050201020203" pitchFamily="18" charset="0"/>
              </a:rPr>
              <a:t> </a:t>
            </a:r>
          </a:p>
          <a:p>
            <a:r>
              <a:rPr lang="en-GB" sz="1300" u="sng" dirty="0">
                <a:solidFill>
                  <a:srgbClr val="0070C0"/>
                </a:solidFill>
                <a:latin typeface="Bembo" panose="02020502050201020203" pitchFamily="18" charset="0"/>
              </a:rPr>
              <a:t>https://abcnews.go.com/International/sunscreen-pollution-accelerating-demise-coral- </a:t>
            </a:r>
          </a:p>
          <a:p>
            <a:r>
              <a:rPr lang="en-GB" sz="1300" u="sng" dirty="0" err="1">
                <a:solidFill>
                  <a:srgbClr val="0070C0"/>
                </a:solidFill>
                <a:latin typeface="Bembo" panose="02020502050201020203" pitchFamily="18" charset="0"/>
              </a:rPr>
              <a:t>reefsexpertsstory?id</a:t>
            </a:r>
            <a:r>
              <a:rPr lang="en-GB" sz="1300" u="sng" dirty="0">
                <a:solidFill>
                  <a:srgbClr val="0070C0"/>
                </a:solidFill>
                <a:latin typeface="Bembo" panose="02020502050201020203" pitchFamily="18" charset="0"/>
              </a:rPr>
              <a:t>=68807099</a:t>
            </a:r>
          </a:p>
          <a:p>
            <a:r>
              <a:rPr lang="en-GB" sz="1300" dirty="0">
                <a:latin typeface="Bembo" panose="02020502050201020203" pitchFamily="18" charset="0"/>
                <a:hlinkClick r:id="rId11"/>
              </a:rPr>
              <a:t>https://www.divesmartgozo.com/sunscreen-damaging-coral-reefs/</a:t>
            </a:r>
            <a:endParaRPr lang="en-GB" sz="1300" dirty="0">
              <a:latin typeface="Bembo" panose="02020502050201020203" pitchFamily="18" charset="0"/>
            </a:endParaRPr>
          </a:p>
          <a:p>
            <a:r>
              <a:rPr lang="en-GB" sz="1300" dirty="0">
                <a:latin typeface="Bembo" panose="02020502050201020203" pitchFamily="18" charset="0"/>
                <a:hlinkClick r:id="rId12"/>
              </a:rPr>
              <a:t>https://www.latimes.com/travel/story/2019-08-27/us-virgin-islands-ban-on-harmful-sunscreens-to-go-into-effect-jan-1</a:t>
            </a:r>
            <a:r>
              <a:rPr lang="en-GB" sz="1300" dirty="0">
                <a:latin typeface="Bembo" panose="02020502050201020203" pitchFamily="18" charset="0"/>
              </a:rPr>
              <a:t> </a:t>
            </a:r>
          </a:p>
          <a:p>
            <a:r>
              <a:rPr lang="en-GB" sz="1300" dirty="0">
                <a:latin typeface="Bembo" panose="02020502050201020203" pitchFamily="18" charset="0"/>
                <a:hlinkClick r:id="rId13"/>
              </a:rPr>
              <a:t>https://www.bbc.com/news/world-asia-58092472</a:t>
            </a:r>
            <a:r>
              <a:rPr lang="en-GB" sz="1300" dirty="0">
                <a:latin typeface="Bembo" panose="02020502050201020203" pitchFamily="18" charset="0"/>
              </a:rPr>
              <a:t> </a:t>
            </a:r>
          </a:p>
        </p:txBody>
      </p:sp>
    </p:spTree>
    <p:extLst>
      <p:ext uri="{BB962C8B-B14F-4D97-AF65-F5344CB8AC3E}">
        <p14:creationId xmlns:p14="http://schemas.microsoft.com/office/powerpoint/2010/main" val="317236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fish swimming in water&#10;&#10;Description automatically generated with low confidence">
            <a:extLst>
              <a:ext uri="{FF2B5EF4-FFF2-40B4-BE49-F238E27FC236}">
                <a16:creationId xmlns:a16="http://schemas.microsoft.com/office/drawing/2014/main" id="{34920625-0E97-BB4A-B921-A57D6B0F7DF2}"/>
              </a:ext>
            </a:extLst>
          </p:cNvPr>
          <p:cNvPicPr>
            <a:picLocks noChangeAspect="1"/>
          </p:cNvPicPr>
          <p:nvPr/>
        </p:nvPicPr>
        <p:blipFill rotWithShape="1">
          <a:blip r:embed="rId2">
            <a:grayscl/>
            <a:alphaModFix amt="35000"/>
          </a:blip>
          <a:srcRect t="18249" b="36049"/>
          <a:stretch/>
        </p:blipFill>
        <p:spPr>
          <a:xfrm>
            <a:off x="0" y="-1"/>
            <a:ext cx="12192000" cy="6858001"/>
          </a:xfrm>
          <a:prstGeom prst="rect">
            <a:avLst/>
          </a:prstGeom>
        </p:spPr>
      </p:pic>
      <p:pic>
        <p:nvPicPr>
          <p:cNvPr id="10" name="Picture 9" descr="Graphical user interface, chart&#10;&#10;Description automatically generated">
            <a:extLst>
              <a:ext uri="{FF2B5EF4-FFF2-40B4-BE49-F238E27FC236}">
                <a16:creationId xmlns:a16="http://schemas.microsoft.com/office/drawing/2014/main" id="{F3F7BEE1-6AA9-41F4-9F56-13A034F48436}"/>
              </a:ext>
            </a:extLst>
          </p:cNvPr>
          <p:cNvPicPr>
            <a:picLocks noChangeAspect="1"/>
          </p:cNvPicPr>
          <p:nvPr/>
        </p:nvPicPr>
        <p:blipFill rotWithShape="1">
          <a:blip r:embed="rId3"/>
          <a:srcRect l="6471" t="43336" r="9305" b="16446"/>
          <a:stretch/>
        </p:blipFill>
        <p:spPr>
          <a:xfrm>
            <a:off x="222885" y="1334346"/>
            <a:ext cx="7378492" cy="4980112"/>
          </a:xfrm>
          <a:prstGeom prst="rect">
            <a:avLst/>
          </a:prstGeom>
        </p:spPr>
      </p:pic>
      <p:sp>
        <p:nvSpPr>
          <p:cNvPr id="11" name="Rectangle 10">
            <a:extLst>
              <a:ext uri="{FF2B5EF4-FFF2-40B4-BE49-F238E27FC236}">
                <a16:creationId xmlns:a16="http://schemas.microsoft.com/office/drawing/2014/main" id="{25B86BCD-EA82-43C7-9583-89700774FBDA}"/>
              </a:ext>
            </a:extLst>
          </p:cNvPr>
          <p:cNvSpPr/>
          <p:nvPr/>
        </p:nvSpPr>
        <p:spPr>
          <a:xfrm>
            <a:off x="7882604" y="1334347"/>
            <a:ext cx="4086511" cy="4985980"/>
          </a:xfrm>
          <a:prstGeom prst="rect">
            <a:avLst/>
          </a:prstGeom>
          <a:solidFill>
            <a:schemeClr val="bg1">
              <a:alpha val="43000"/>
            </a:schemeClr>
          </a:solidFill>
        </p:spPr>
        <p:txBody>
          <a:bodyPr wrap="square" anchor="ctr">
            <a:spAutoFit/>
          </a:bodyPr>
          <a:lstStyle/>
          <a:p>
            <a:r>
              <a:rPr lang="en-GB" sz="2400" dirty="0">
                <a:latin typeface="Bembo" panose="02020502050201020203" pitchFamily="18" charset="0"/>
              </a:rPr>
              <a:t>“Despite use of sunscreens with UV‐filters over decades, the incidence of MM (Malignant Melanoma) is still increasing rapidly (Fig. 1)</a:t>
            </a:r>
          </a:p>
          <a:p>
            <a:r>
              <a:rPr lang="en-GB" sz="2400" dirty="0">
                <a:latin typeface="Bembo" panose="02020502050201020203" pitchFamily="18" charset="0"/>
              </a:rPr>
              <a:t>(Handel &amp; </a:t>
            </a:r>
            <a:r>
              <a:rPr lang="en-GB" sz="2400" dirty="0" err="1">
                <a:latin typeface="Bembo" panose="02020502050201020203" pitchFamily="18" charset="0"/>
              </a:rPr>
              <a:t>Ramagopalan</a:t>
            </a:r>
            <a:r>
              <a:rPr lang="en-GB" sz="2400" dirty="0">
                <a:latin typeface="Bembo" panose="02020502050201020203" pitchFamily="18" charset="0"/>
              </a:rPr>
              <a:t>, 2010). Furthermore, an increasing number of experimental animal and in vitro studies indicated that some UV‐filters (chemical) might have adverse effects as endocrine disrupters.” </a:t>
            </a:r>
            <a:r>
              <a:rPr lang="en-GB" sz="2000" dirty="0">
                <a:latin typeface="Bembo" panose="02020502050201020203" pitchFamily="18" charset="0"/>
              </a:rPr>
              <a:t>[15]</a:t>
            </a:r>
          </a:p>
          <a:p>
            <a:endParaRPr lang="en-GB" sz="100" dirty="0">
              <a:latin typeface="Bembo" panose="02020502050201020203" pitchFamily="18" charset="0"/>
            </a:endParaRPr>
          </a:p>
          <a:p>
            <a:endParaRPr lang="en-GB" sz="100" dirty="0">
              <a:latin typeface="Bembo" panose="02020502050201020203" pitchFamily="18" charset="0"/>
            </a:endParaRPr>
          </a:p>
          <a:p>
            <a:endParaRPr lang="en-GB" sz="100" dirty="0">
              <a:latin typeface="Bembo" panose="02020502050201020203" pitchFamily="18" charset="0"/>
            </a:endParaRPr>
          </a:p>
          <a:p>
            <a:endParaRPr lang="en-GB" sz="100" dirty="0">
              <a:latin typeface="Bembo" panose="02020502050201020203" pitchFamily="18" charset="0"/>
            </a:endParaRPr>
          </a:p>
          <a:p>
            <a:endParaRPr lang="en-GB" sz="100" dirty="0">
              <a:latin typeface="Bembo" panose="02020502050201020203" pitchFamily="18" charset="0"/>
            </a:endParaRPr>
          </a:p>
          <a:p>
            <a:endParaRPr lang="en-GB" sz="100" dirty="0">
              <a:latin typeface="Bembo" panose="02020502050201020203" pitchFamily="18" charset="0"/>
            </a:endParaRPr>
          </a:p>
          <a:p>
            <a:r>
              <a:rPr lang="en-GB" sz="1200" dirty="0">
                <a:latin typeface="Bembo" panose="02020502050201020203" pitchFamily="18" charset="0"/>
              </a:rPr>
              <a:t>[15] </a:t>
            </a:r>
            <a:r>
              <a:rPr lang="en-GB" sz="1200" dirty="0">
                <a:latin typeface="Bembo" panose="02020502050201020203" pitchFamily="18" charset="0"/>
                <a:hlinkClick r:id="rId4"/>
              </a:rPr>
              <a:t>https://onlinelibrary.wiley.com/doi/pdf/10.1111/j.1365-2605.2012.01280.x</a:t>
            </a:r>
            <a:endParaRPr lang="en-GB" sz="1200" dirty="0">
              <a:latin typeface="Bembo" panose="02020502050201020203" pitchFamily="18" charset="0"/>
            </a:endParaRPr>
          </a:p>
        </p:txBody>
      </p:sp>
      <p:sp>
        <p:nvSpPr>
          <p:cNvPr id="18" name="Rectangle 17">
            <a:extLst>
              <a:ext uri="{FF2B5EF4-FFF2-40B4-BE49-F238E27FC236}">
                <a16:creationId xmlns:a16="http://schemas.microsoft.com/office/drawing/2014/main" id="{50E50DC4-4CB3-499F-9AAF-26DC5B073518}"/>
              </a:ext>
            </a:extLst>
          </p:cNvPr>
          <p:cNvSpPr/>
          <p:nvPr/>
        </p:nvSpPr>
        <p:spPr>
          <a:xfrm>
            <a:off x="6756571" y="112702"/>
            <a:ext cx="5212544" cy="830997"/>
          </a:xfrm>
          <a:prstGeom prst="rect">
            <a:avLst/>
          </a:prstGeom>
          <a:solidFill>
            <a:schemeClr val="bg1">
              <a:alpha val="73000"/>
            </a:schemeClr>
          </a:solidFill>
        </p:spPr>
        <p:txBody>
          <a:bodyPr wrap="square">
            <a:spAutoFit/>
          </a:bodyPr>
          <a:lstStyle/>
          <a:p>
            <a:pPr algn="ctr"/>
            <a:r>
              <a:rPr lang="en-GB" sz="2400" b="1" dirty="0">
                <a:latin typeface="Arial" panose="020B0604020202020204" pitchFamily="34" charset="0"/>
                <a:cs typeface="Arial" panose="020B0604020202020204" pitchFamily="34" charset="0"/>
              </a:rPr>
              <a:t>Issues with common ingredients in </a:t>
            </a:r>
            <a:r>
              <a:rPr lang="en-GB" sz="2400" b="1" dirty="0">
                <a:solidFill>
                  <a:srgbClr val="C00000"/>
                </a:solidFill>
                <a:latin typeface="Arial" panose="020B0604020202020204" pitchFamily="34" charset="0"/>
                <a:cs typeface="Arial" panose="020B0604020202020204" pitchFamily="34" charset="0"/>
              </a:rPr>
              <a:t>Chemical </a:t>
            </a:r>
            <a:r>
              <a:rPr lang="en-GB" sz="2400" b="1" dirty="0">
                <a:latin typeface="Arial" panose="020B0604020202020204" pitchFamily="34" charset="0"/>
                <a:cs typeface="Arial" panose="020B0604020202020204" pitchFamily="34" charset="0"/>
              </a:rPr>
              <a:t>Sunscreens </a:t>
            </a:r>
            <a:endParaRPr lang="en-GB" sz="24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7BD2769-BAB1-4D2F-A22C-B35349A3F7A5}"/>
              </a:ext>
            </a:extLst>
          </p:cNvPr>
          <p:cNvSpPr/>
          <p:nvPr/>
        </p:nvSpPr>
        <p:spPr>
          <a:xfrm>
            <a:off x="6756570" y="943699"/>
            <a:ext cx="5212543" cy="307777"/>
          </a:xfrm>
          <a:prstGeom prst="rect">
            <a:avLst/>
          </a:prstGeom>
          <a:solidFill>
            <a:schemeClr val="bg1">
              <a:alpha val="43000"/>
            </a:schemeClr>
          </a:solidFill>
        </p:spPr>
        <p:txBody>
          <a:bodyPr wrap="square">
            <a:spAutoFit/>
          </a:bodyPr>
          <a:lstStyle/>
          <a:p>
            <a:pPr algn="ctr"/>
            <a:r>
              <a:rPr lang="en-GB" sz="1400" b="1" dirty="0">
                <a:latin typeface="Arial" panose="020B0604020202020204" pitchFamily="34" charset="0"/>
                <a:cs typeface="Arial" panose="020B0604020202020204" pitchFamily="34" charset="0"/>
              </a:rPr>
              <a:t>Malignant Melanoma</a:t>
            </a:r>
          </a:p>
        </p:txBody>
      </p:sp>
      <p:sp>
        <p:nvSpPr>
          <p:cNvPr id="15" name="Rectangle 14">
            <a:extLst>
              <a:ext uri="{FF2B5EF4-FFF2-40B4-BE49-F238E27FC236}">
                <a16:creationId xmlns:a16="http://schemas.microsoft.com/office/drawing/2014/main" id="{B27A7532-4673-4943-A95B-D058BEA88749}"/>
              </a:ext>
            </a:extLst>
          </p:cNvPr>
          <p:cNvSpPr/>
          <p:nvPr/>
        </p:nvSpPr>
        <p:spPr>
          <a:xfrm>
            <a:off x="222885" y="6005558"/>
            <a:ext cx="6533686" cy="292388"/>
          </a:xfrm>
          <a:prstGeom prst="rect">
            <a:avLst/>
          </a:prstGeom>
          <a:solidFill>
            <a:schemeClr val="bg1">
              <a:alpha val="73000"/>
            </a:schemeClr>
          </a:solidFill>
        </p:spPr>
        <p:txBody>
          <a:bodyPr wrap="square">
            <a:spAutoFit/>
          </a:bodyPr>
          <a:lstStyle/>
          <a:p>
            <a:r>
              <a:rPr lang="en-GB" sz="1300" b="1" dirty="0">
                <a:latin typeface="Arial" panose="020B0604020202020204" pitchFamily="34" charset="0"/>
                <a:cs typeface="Arial" panose="020B0604020202020204" pitchFamily="34" charset="0"/>
              </a:rPr>
              <a:t>Malignant Melanoma Cancers (MM) age standardised Incidence rate per 100 000</a:t>
            </a:r>
            <a:endParaRPr lang="en-GB" sz="1300" dirty="0">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8F667A3-299A-46CA-B9AD-71FB93EF37D9}"/>
              </a:ext>
            </a:extLst>
          </p:cNvPr>
          <p:cNvSpPr/>
          <p:nvPr/>
        </p:nvSpPr>
        <p:spPr>
          <a:xfrm>
            <a:off x="222886" y="112701"/>
            <a:ext cx="5212544" cy="830997"/>
          </a:xfrm>
          <a:prstGeom prst="rect">
            <a:avLst/>
          </a:prstGeom>
          <a:solidFill>
            <a:schemeClr val="bg1">
              <a:alpha val="73000"/>
            </a:schemeClr>
          </a:solidFill>
        </p:spPr>
        <p:txBody>
          <a:bodyPr wrap="square">
            <a:spAutoFit/>
          </a:bodyPr>
          <a:lstStyle/>
          <a:p>
            <a:pPr algn="ctr"/>
            <a:r>
              <a:rPr lang="en-GB" sz="2400" b="1" dirty="0">
                <a:latin typeface="Arial" panose="020B0604020202020204" pitchFamily="34" charset="0"/>
                <a:cs typeface="Arial" panose="020B0604020202020204" pitchFamily="34" charset="0"/>
              </a:rPr>
              <a:t>Most </a:t>
            </a:r>
            <a:r>
              <a:rPr lang="en-GB" sz="2400" b="1" dirty="0">
                <a:solidFill>
                  <a:srgbClr val="C00000"/>
                </a:solidFill>
                <a:latin typeface="Arial" panose="020B0604020202020204" pitchFamily="34" charset="0"/>
                <a:cs typeface="Arial" panose="020B0604020202020204" pitchFamily="34" charset="0"/>
              </a:rPr>
              <a:t>Chemical </a:t>
            </a:r>
            <a:r>
              <a:rPr lang="en-GB" sz="2400" b="1" dirty="0">
                <a:latin typeface="Arial" panose="020B0604020202020204" pitchFamily="34" charset="0"/>
                <a:cs typeface="Arial" panose="020B0604020202020204" pitchFamily="34" charset="0"/>
              </a:rPr>
              <a:t>UV filters are derived from Petroleum</a:t>
            </a:r>
            <a:endParaRPr lang="en-GB" sz="2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C0A9469-D32B-43D8-9386-D32B6EC3A562}"/>
              </a:ext>
            </a:extLst>
          </p:cNvPr>
          <p:cNvSpPr/>
          <p:nvPr/>
        </p:nvSpPr>
        <p:spPr>
          <a:xfrm>
            <a:off x="222884" y="934232"/>
            <a:ext cx="5212543" cy="276999"/>
          </a:xfrm>
          <a:prstGeom prst="rect">
            <a:avLst/>
          </a:prstGeom>
          <a:solidFill>
            <a:schemeClr val="bg1">
              <a:alpha val="43000"/>
            </a:schemeClr>
          </a:solidFill>
        </p:spPr>
        <p:txBody>
          <a:bodyPr wrap="square">
            <a:spAutoFit/>
          </a:bodyPr>
          <a:lstStyle/>
          <a:p>
            <a:r>
              <a:rPr lang="en-GB" sz="1200" dirty="0">
                <a:latin typeface="Bembo" panose="02020502050201020203" pitchFamily="18" charset="0"/>
                <a:cs typeface="Arial" panose="020B0604020202020204" pitchFamily="34" charset="0"/>
              </a:rPr>
              <a:t>[14]</a:t>
            </a:r>
            <a:r>
              <a:rPr lang="en-AU" sz="12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en-AU" sz="11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https://www.azocleantech.com/amp/news.aspx?newsID=26593</a:t>
            </a:r>
            <a:endParaRPr lang="en-US" sz="1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2864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fish swimming in water&#10;&#10;Description automatically generated with low confidence">
            <a:extLst>
              <a:ext uri="{FF2B5EF4-FFF2-40B4-BE49-F238E27FC236}">
                <a16:creationId xmlns:a16="http://schemas.microsoft.com/office/drawing/2014/main" id="{481926F5-8463-4C49-B334-4A2E4227D356}"/>
              </a:ext>
            </a:extLst>
          </p:cNvPr>
          <p:cNvPicPr>
            <a:picLocks noChangeAspect="1"/>
          </p:cNvPicPr>
          <p:nvPr/>
        </p:nvPicPr>
        <p:blipFill rotWithShape="1">
          <a:blip r:embed="rId2">
            <a:grayscl/>
            <a:alphaModFix amt="35000"/>
          </a:blip>
          <a:srcRect t="18249" b="36049"/>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B00CD1AC-0F4D-476A-852F-1D1E3F7FB18D}"/>
              </a:ext>
            </a:extLst>
          </p:cNvPr>
          <p:cNvSpPr/>
          <p:nvPr/>
        </p:nvSpPr>
        <p:spPr>
          <a:xfrm>
            <a:off x="6696000" y="39132"/>
            <a:ext cx="5212544" cy="830997"/>
          </a:xfrm>
          <a:prstGeom prst="rect">
            <a:avLst/>
          </a:prstGeom>
          <a:solidFill>
            <a:schemeClr val="bg1">
              <a:alpha val="73000"/>
            </a:schemeClr>
          </a:solidFill>
        </p:spPr>
        <p:txBody>
          <a:bodyPr wrap="square">
            <a:spAutoFit/>
          </a:bodyPr>
          <a:lstStyle/>
          <a:p>
            <a:pPr algn="ctr"/>
            <a:r>
              <a:rPr lang="en-GB" sz="2400" b="1" dirty="0">
                <a:latin typeface="Arial" panose="020B0604020202020204" pitchFamily="34" charset="0"/>
                <a:cs typeface="Arial" panose="020B0604020202020204" pitchFamily="34" charset="0"/>
              </a:rPr>
              <a:t>Issues with common ingredients in </a:t>
            </a:r>
            <a:r>
              <a:rPr lang="en-GB" sz="2400" b="1" dirty="0">
                <a:solidFill>
                  <a:srgbClr val="C00000"/>
                </a:solidFill>
                <a:latin typeface="Arial" panose="020B0604020202020204" pitchFamily="34" charset="0"/>
                <a:cs typeface="Arial" panose="020B0604020202020204" pitchFamily="34" charset="0"/>
              </a:rPr>
              <a:t>Chemical </a:t>
            </a:r>
            <a:r>
              <a:rPr lang="en-GB" sz="2400" b="1" dirty="0">
                <a:latin typeface="Arial" panose="020B0604020202020204" pitchFamily="34" charset="0"/>
                <a:cs typeface="Arial" panose="020B0604020202020204" pitchFamily="34" charset="0"/>
              </a:rPr>
              <a:t>Sunscreens </a:t>
            </a:r>
            <a:endParaRPr lang="en-GB" sz="2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5E8698B-7746-4F82-89B6-B79EA259B5B7}"/>
              </a:ext>
            </a:extLst>
          </p:cNvPr>
          <p:cNvSpPr/>
          <p:nvPr/>
        </p:nvSpPr>
        <p:spPr>
          <a:xfrm>
            <a:off x="269835" y="862284"/>
            <a:ext cx="6040244" cy="3429000"/>
          </a:xfrm>
          <a:prstGeom prst="rect">
            <a:avLst/>
          </a:prstGeom>
          <a:solidFill>
            <a:schemeClr val="bg1">
              <a:alpha val="43000"/>
            </a:schemeClr>
          </a:solidFill>
        </p:spPr>
        <p:txBody>
          <a:bodyPr wrap="square">
            <a:spAutoFit/>
          </a:bodyPr>
          <a:lstStyle/>
          <a:p>
            <a:pPr algn="ctr"/>
            <a:r>
              <a:rPr lang="en-US" sz="1400" b="1" dirty="0">
                <a:latin typeface="Arial" panose="020B0604020202020204" pitchFamily="34" charset="0"/>
                <a:cs typeface="Arial" panose="020B0604020202020204" pitchFamily="34" charset="0"/>
              </a:rPr>
              <a:t>AVOBENZONE</a:t>
            </a:r>
          </a:p>
          <a:p>
            <a:r>
              <a:rPr lang="en-US" sz="1200" dirty="0">
                <a:latin typeface="Bembo" panose="02020502050201020203" pitchFamily="18" charset="0"/>
              </a:rPr>
              <a:t>“It can degrade into some very harmful compounds, some of which are known carcinogens,” said Daniel Aires, a dermatologist with the University of Kansas Health System.” [16] “When exposed to chlorinated water, more toxic compounds are created.” [37] </a:t>
            </a:r>
          </a:p>
          <a:p>
            <a:r>
              <a:rPr lang="en-US" sz="1200" dirty="0">
                <a:latin typeface="Bembo" panose="02020502050201020203" pitchFamily="18" charset="0"/>
              </a:rPr>
              <a:t>As avobenzone degrades, which may be in less than two hours, it is no longer effective (or at least far less effective) at protecting you from UVA rays. You’ll never know it though, because UVAs don’t cause burns. They’ll just get you decades later with wrinkled skin and cancer.” [37]</a:t>
            </a:r>
          </a:p>
          <a:p>
            <a:r>
              <a:rPr lang="en-US" sz="1200" dirty="0">
                <a:latin typeface="Bembo" panose="02020502050201020203" pitchFamily="18" charset="0"/>
              </a:rPr>
              <a:t>“One hour of sunlight exposure reduces avobenzone UV absorbance by 36%.”[38]</a:t>
            </a:r>
          </a:p>
          <a:p>
            <a:r>
              <a:rPr lang="en-US" sz="1200" dirty="0">
                <a:latin typeface="Bembo" panose="02020502050201020203" pitchFamily="18" charset="0"/>
              </a:rPr>
              <a:t>“Avobenzone suppresses proliferation and induces apoptosis in human trophoblast cells” [39] (Apoptosis is cell death)</a:t>
            </a:r>
          </a:p>
          <a:p>
            <a:r>
              <a:rPr lang="en-US" sz="1200" dirty="0">
                <a:latin typeface="Bembo" panose="02020502050201020203" pitchFamily="18" charset="0"/>
              </a:rPr>
              <a:t>“Emerging evidence suggests that short-lived chemicals, particularly select phthalates and UV filters may be associated with endometriosis.” [40]</a:t>
            </a:r>
          </a:p>
          <a:p>
            <a:endParaRPr lang="en-US" sz="1200" dirty="0">
              <a:latin typeface="Bembo" panose="02020502050201020203" pitchFamily="18" charset="0"/>
            </a:endParaRPr>
          </a:p>
          <a:p>
            <a:endParaRPr lang="en-GB" sz="1600" dirty="0">
              <a:latin typeface="Bembo" panose="02020502050201020203" pitchFamily="18" charset="0"/>
            </a:endParaRPr>
          </a:p>
        </p:txBody>
      </p:sp>
      <p:sp>
        <p:nvSpPr>
          <p:cNvPr id="13" name="Rectangle 12">
            <a:extLst>
              <a:ext uri="{FF2B5EF4-FFF2-40B4-BE49-F238E27FC236}">
                <a16:creationId xmlns:a16="http://schemas.microsoft.com/office/drawing/2014/main" id="{BD5189FF-128F-4819-AE8F-38DCEA4E50A8}"/>
              </a:ext>
            </a:extLst>
          </p:cNvPr>
          <p:cNvSpPr/>
          <p:nvPr/>
        </p:nvSpPr>
        <p:spPr>
          <a:xfrm>
            <a:off x="6696000" y="870129"/>
            <a:ext cx="5212544" cy="1691640"/>
          </a:xfrm>
          <a:prstGeom prst="rect">
            <a:avLst/>
          </a:prstGeom>
          <a:solidFill>
            <a:schemeClr val="bg1">
              <a:alpha val="43000"/>
            </a:schemeClr>
          </a:solidFill>
        </p:spPr>
        <p:txBody>
          <a:bodyPr wrap="square">
            <a:spAutoFit/>
          </a:bodyPr>
          <a:lstStyle/>
          <a:p>
            <a:pPr algn="ctr"/>
            <a:r>
              <a:rPr lang="en-GB" sz="1400" b="1" dirty="0">
                <a:latin typeface="Arial" panose="020B0604020202020204" pitchFamily="34" charset="0"/>
                <a:cs typeface="Arial" panose="020B0604020202020204" pitchFamily="34" charset="0"/>
              </a:rPr>
              <a:t>OXYBENZONE</a:t>
            </a:r>
          </a:p>
          <a:p>
            <a:r>
              <a:rPr lang="en-GB" sz="1200" dirty="0">
                <a:latin typeface="Bembo" panose="02020502050201020203" pitchFamily="18" charset="0"/>
              </a:rPr>
              <a:t>“A pregnant woman who follows the instructions for the recommended-use of sunscreen products containing 6% oxybenzone (two 1-ounce application of sunscreen) could have concentrations of oxybenzone and </a:t>
            </a:r>
            <a:r>
              <a:rPr lang="en-GB" sz="1200" dirty="0" err="1">
                <a:latin typeface="Bembo" panose="02020502050201020203" pitchFamily="18" charset="0"/>
              </a:rPr>
              <a:t>fetal</a:t>
            </a:r>
            <a:r>
              <a:rPr lang="en-GB" sz="1200" dirty="0">
                <a:latin typeface="Bembo" panose="02020502050201020203" pitchFamily="18" charset="0"/>
              </a:rPr>
              <a:t> blood levels reach as high as 3,800 part per billion in the woman, and 384 parts per billion in the </a:t>
            </a:r>
            <a:r>
              <a:rPr lang="en-GB" sz="1200" dirty="0" err="1">
                <a:latin typeface="Bembo" panose="02020502050201020203" pitchFamily="18" charset="0"/>
              </a:rPr>
              <a:t>fetus</a:t>
            </a:r>
            <a:r>
              <a:rPr lang="en-GB" sz="1200" dirty="0">
                <a:latin typeface="Bembo" panose="02020502050201020203" pitchFamily="18" charset="0"/>
              </a:rPr>
              <a:t>. These concentrations of oxybenzone can potentially cause these toxic cellular changes, and give rise to Hirschsprung’s Disease.” [41] </a:t>
            </a:r>
          </a:p>
          <a:p>
            <a:endParaRPr lang="en-US" sz="2000" dirty="0">
              <a:latin typeface="Bembo" panose="02020502050201020203" pitchFamily="18" charset="0"/>
            </a:endParaRPr>
          </a:p>
        </p:txBody>
      </p:sp>
      <p:sp>
        <p:nvSpPr>
          <p:cNvPr id="14" name="Rectangle 13">
            <a:extLst>
              <a:ext uri="{FF2B5EF4-FFF2-40B4-BE49-F238E27FC236}">
                <a16:creationId xmlns:a16="http://schemas.microsoft.com/office/drawing/2014/main" id="{E17D3BCA-A8B8-4FA0-AC08-D4854F05F9F1}"/>
              </a:ext>
            </a:extLst>
          </p:cNvPr>
          <p:cNvSpPr/>
          <p:nvPr/>
        </p:nvSpPr>
        <p:spPr>
          <a:xfrm>
            <a:off x="236441" y="3123039"/>
            <a:ext cx="5991062" cy="900246"/>
          </a:xfrm>
          <a:prstGeom prst="rect">
            <a:avLst/>
          </a:prstGeom>
          <a:noFill/>
        </p:spPr>
        <p:txBody>
          <a:bodyPr wrap="square">
            <a:spAutoFit/>
          </a:bodyPr>
          <a:lstStyle/>
          <a:p>
            <a:r>
              <a:rPr lang="en-GB" sz="1050" dirty="0">
                <a:latin typeface="Bembo" panose="02020502050201020203" pitchFamily="18" charset="0"/>
              </a:rPr>
              <a:t>[37] </a:t>
            </a:r>
            <a:r>
              <a:rPr lang="en-GB" sz="1050" dirty="0">
                <a:latin typeface="Bembo" panose="02020502050201020203" pitchFamily="18" charset="0"/>
                <a:hlinkClick r:id="rId3"/>
              </a:rPr>
              <a:t>https://www.kitchenstewardship.com/uva-protection-probably-isnt-working/</a:t>
            </a:r>
            <a:r>
              <a:rPr lang="en-GB" sz="1050" dirty="0">
                <a:latin typeface="Bembo" panose="02020502050201020203" pitchFamily="18" charset="0"/>
              </a:rPr>
              <a:t> </a:t>
            </a:r>
          </a:p>
          <a:p>
            <a:r>
              <a:rPr lang="en-GB" sz="1050" dirty="0">
                <a:latin typeface="Bembo" panose="02020502050201020203" pitchFamily="18" charset="0"/>
              </a:rPr>
              <a:t>[38] </a:t>
            </a:r>
            <a:r>
              <a:rPr lang="en-US" sz="1050" dirty="0">
                <a:latin typeface="Bembo" panose="02020502050201020203" pitchFamily="18" charset="0"/>
                <a:hlinkClick r:id="rId4"/>
              </a:rPr>
              <a:t>(PDF) In-vitro Assessment of Effectiveness and Photostability Avobenzone in Cream Formulations by Combination Ethyl Ascorbic acid and alpha Tocopherol Acetate (researchgate.net)</a:t>
            </a:r>
            <a:endParaRPr lang="en-US" sz="1050" dirty="0">
              <a:latin typeface="Bembo" panose="02020502050201020203" pitchFamily="18" charset="0"/>
            </a:endParaRPr>
          </a:p>
          <a:p>
            <a:r>
              <a:rPr lang="en-GB" sz="1050" dirty="0">
                <a:latin typeface="Bembo" panose="02020502050201020203" pitchFamily="18" charset="0"/>
              </a:rPr>
              <a:t>[39] </a:t>
            </a:r>
            <a:r>
              <a:rPr lang="en-GB" sz="1050" dirty="0">
                <a:latin typeface="Bembo" panose="02020502050201020203" pitchFamily="18" charset="0"/>
                <a:hlinkClick r:id="rId5"/>
              </a:rPr>
              <a:t>https://www.sciencedirect.com/science/article/abs/pii/S0890623818300984</a:t>
            </a:r>
            <a:endParaRPr lang="en-GB" sz="1050" dirty="0">
              <a:latin typeface="Bembo" panose="02020502050201020203" pitchFamily="18" charset="0"/>
            </a:endParaRPr>
          </a:p>
          <a:p>
            <a:r>
              <a:rPr lang="en-GB" sz="1050" dirty="0">
                <a:latin typeface="Bembo" panose="02020502050201020203" pitchFamily="18" charset="0"/>
              </a:rPr>
              <a:t>[40] </a:t>
            </a:r>
            <a:r>
              <a:rPr lang="en-GB" sz="1050" dirty="0">
                <a:latin typeface="Bembo" panose="02020502050201020203" pitchFamily="18" charset="0"/>
                <a:hlinkClick r:id="rId6"/>
              </a:rPr>
              <a:t>https://www.sciencedirect.com/science/article/pii/S0013935114002850</a:t>
            </a:r>
            <a:r>
              <a:rPr lang="en-GB" sz="1050" dirty="0">
                <a:latin typeface="Bembo" panose="02020502050201020203" pitchFamily="18" charset="0"/>
              </a:rPr>
              <a:t> </a:t>
            </a:r>
          </a:p>
        </p:txBody>
      </p:sp>
      <p:sp>
        <p:nvSpPr>
          <p:cNvPr id="16" name="Rectangle 15">
            <a:extLst>
              <a:ext uri="{FF2B5EF4-FFF2-40B4-BE49-F238E27FC236}">
                <a16:creationId xmlns:a16="http://schemas.microsoft.com/office/drawing/2014/main" id="{D97A9E9E-C8A4-4C1C-B4A9-6963C5DBDC98}"/>
              </a:ext>
            </a:extLst>
          </p:cNvPr>
          <p:cNvSpPr/>
          <p:nvPr/>
        </p:nvSpPr>
        <p:spPr>
          <a:xfrm>
            <a:off x="6661464" y="2316680"/>
            <a:ext cx="5179150" cy="246221"/>
          </a:xfrm>
          <a:prstGeom prst="rect">
            <a:avLst/>
          </a:prstGeom>
          <a:noFill/>
        </p:spPr>
        <p:txBody>
          <a:bodyPr wrap="square">
            <a:spAutoFit/>
          </a:bodyPr>
          <a:lstStyle/>
          <a:p>
            <a:r>
              <a:rPr lang="en-GB" sz="1000" dirty="0">
                <a:latin typeface="Bembo" panose="02020502050201020203" pitchFamily="18" charset="0"/>
              </a:rPr>
              <a:t>[41] </a:t>
            </a:r>
            <a:r>
              <a:rPr lang="en-GB" sz="1000" dirty="0">
                <a:latin typeface="Bembo" panose="02020502050201020203" pitchFamily="18" charset="0"/>
                <a:hlinkClick r:id="rId7"/>
              </a:rPr>
              <a:t>http://haereticus-lab.org/can-oxybenzone-cause-hirschprungs-disease/</a:t>
            </a:r>
            <a:r>
              <a:rPr lang="en-GB" sz="1000" dirty="0">
                <a:latin typeface="Bembo" panose="02020502050201020203" pitchFamily="18" charset="0"/>
              </a:rPr>
              <a:t> </a:t>
            </a:r>
          </a:p>
        </p:txBody>
      </p:sp>
      <p:sp>
        <p:nvSpPr>
          <p:cNvPr id="17" name="Rectangle 16">
            <a:extLst>
              <a:ext uri="{FF2B5EF4-FFF2-40B4-BE49-F238E27FC236}">
                <a16:creationId xmlns:a16="http://schemas.microsoft.com/office/drawing/2014/main" id="{E45272A2-0E41-4350-9E2D-967722D349FA}"/>
              </a:ext>
            </a:extLst>
          </p:cNvPr>
          <p:cNvSpPr/>
          <p:nvPr/>
        </p:nvSpPr>
        <p:spPr>
          <a:xfrm>
            <a:off x="6696000" y="2562900"/>
            <a:ext cx="5212544" cy="1691640"/>
          </a:xfrm>
          <a:prstGeom prst="rect">
            <a:avLst/>
          </a:prstGeom>
          <a:solidFill>
            <a:schemeClr val="bg1">
              <a:alpha val="43000"/>
            </a:schemeClr>
          </a:solidFill>
        </p:spPr>
        <p:txBody>
          <a:bodyPr wrap="square">
            <a:spAutoFit/>
          </a:bodyPr>
          <a:lstStyle/>
          <a:p>
            <a:pPr algn="ctr"/>
            <a:r>
              <a:rPr lang="en-US" sz="1400" b="1" dirty="0">
                <a:latin typeface="Arial" panose="020B0604020202020204" pitchFamily="34" charset="0"/>
                <a:cs typeface="Arial" panose="020B0604020202020204" pitchFamily="34" charset="0"/>
              </a:rPr>
              <a:t>TITANIUM DIOXIDE</a:t>
            </a:r>
          </a:p>
          <a:p>
            <a:r>
              <a:rPr lang="en-US" sz="1200" dirty="0">
                <a:latin typeface="Bembo" panose="02020502050201020203" pitchFamily="18" charset="0"/>
              </a:rPr>
              <a:t>“The FDA have maintained that there are only two safe ingredients (GRASE) for sunscreen manufacture – zinc oxide and titanium dioxide. The EU released a statement that will require all labels with &gt;1% titanium dioxide “as a category 2 suspected carcinogen by inhalation under EU regulations (EC) No 1272/2008 on classification, labelling and packaging (CLP) of substances and mixtures” from September 9, 2021.” [42]</a:t>
            </a:r>
          </a:p>
          <a:p>
            <a:endParaRPr lang="en-US" sz="2000" dirty="0">
              <a:latin typeface="Bembo" panose="02020502050201020203" pitchFamily="18" charset="0"/>
            </a:endParaRPr>
          </a:p>
        </p:txBody>
      </p:sp>
      <p:sp>
        <p:nvSpPr>
          <p:cNvPr id="18" name="Rectangle 17">
            <a:extLst>
              <a:ext uri="{FF2B5EF4-FFF2-40B4-BE49-F238E27FC236}">
                <a16:creationId xmlns:a16="http://schemas.microsoft.com/office/drawing/2014/main" id="{6889527E-F9E4-4BE2-97C4-955E241FA717}"/>
              </a:ext>
            </a:extLst>
          </p:cNvPr>
          <p:cNvSpPr/>
          <p:nvPr/>
        </p:nvSpPr>
        <p:spPr>
          <a:xfrm>
            <a:off x="6696000" y="3891174"/>
            <a:ext cx="5179150" cy="400110"/>
          </a:xfrm>
          <a:prstGeom prst="rect">
            <a:avLst/>
          </a:prstGeom>
          <a:noFill/>
        </p:spPr>
        <p:txBody>
          <a:bodyPr wrap="square">
            <a:spAutoFit/>
          </a:bodyPr>
          <a:lstStyle/>
          <a:p>
            <a:r>
              <a:rPr lang="en-GB" sz="1000" dirty="0">
                <a:latin typeface="Bembo" panose="02020502050201020203" pitchFamily="18" charset="0"/>
              </a:rPr>
              <a:t>[42] </a:t>
            </a:r>
            <a:r>
              <a:rPr lang="en-GB" sz="1000" dirty="0">
                <a:latin typeface="Bembo" panose="02020502050201020203" pitchFamily="18" charset="0"/>
                <a:hlinkClick r:id="rId8"/>
              </a:rPr>
              <a:t>https://www.fas.usda.gov/data/france-france-bans-titanium-dioxide-food-products-january-2020</a:t>
            </a:r>
            <a:endParaRPr lang="en-GB" sz="1000" dirty="0">
              <a:latin typeface="Bembo" panose="02020502050201020203" pitchFamily="18" charset="0"/>
            </a:endParaRPr>
          </a:p>
        </p:txBody>
      </p:sp>
      <p:sp>
        <p:nvSpPr>
          <p:cNvPr id="19" name="Rectangle 18">
            <a:extLst>
              <a:ext uri="{FF2B5EF4-FFF2-40B4-BE49-F238E27FC236}">
                <a16:creationId xmlns:a16="http://schemas.microsoft.com/office/drawing/2014/main" id="{73D40A9B-1734-4DA9-A601-79C41CC929B7}"/>
              </a:ext>
            </a:extLst>
          </p:cNvPr>
          <p:cNvSpPr/>
          <p:nvPr/>
        </p:nvSpPr>
        <p:spPr>
          <a:xfrm>
            <a:off x="269835" y="4291285"/>
            <a:ext cx="6040244" cy="1929384"/>
          </a:xfrm>
          <a:prstGeom prst="rect">
            <a:avLst/>
          </a:prstGeom>
          <a:solidFill>
            <a:schemeClr val="bg1">
              <a:alpha val="43000"/>
            </a:schemeClr>
          </a:solidFill>
        </p:spPr>
        <p:txBody>
          <a:bodyPr wrap="square">
            <a:spAutoFit/>
          </a:bodyPr>
          <a:lstStyle/>
          <a:p>
            <a:pPr algn="ctr"/>
            <a:r>
              <a:rPr lang="en-GB" sz="1400" b="1" dirty="0">
                <a:latin typeface="Arial" panose="020B0604020202020204" pitchFamily="34" charset="0"/>
                <a:cs typeface="Arial" panose="020B0604020202020204" pitchFamily="34" charset="0"/>
              </a:rPr>
              <a:t>SOME</a:t>
            </a:r>
            <a:r>
              <a:rPr lang="en-GB" sz="1400" b="1" dirty="0">
                <a:solidFill>
                  <a:srgbClr val="C00000"/>
                </a:solidFill>
                <a:latin typeface="Arial" panose="020B0604020202020204" pitchFamily="34" charset="0"/>
                <a:cs typeface="Arial" panose="020B0604020202020204" pitchFamily="34" charset="0"/>
              </a:rPr>
              <a:t> CHEMICAL </a:t>
            </a:r>
            <a:r>
              <a:rPr lang="en-GB" sz="1400" b="1" dirty="0">
                <a:latin typeface="Arial" panose="020B0604020202020204" pitchFamily="34" charset="0"/>
                <a:cs typeface="Arial" panose="020B0604020202020204" pitchFamily="34" charset="0"/>
              </a:rPr>
              <a:t>SUNSCREENS BECOME CARCINOGENIC AFTER A YEAR</a:t>
            </a:r>
            <a:endParaRPr lang="en-US" sz="1400" dirty="0">
              <a:latin typeface="Bembo" panose="02020502050201020203" pitchFamily="18" charset="0"/>
            </a:endParaRPr>
          </a:p>
          <a:p>
            <a:r>
              <a:rPr lang="en-US" sz="1200" dirty="0">
                <a:latin typeface="Bembo" panose="02020502050201020203" pitchFamily="18" charset="0"/>
              </a:rPr>
              <a:t>“Some of the world’s most popular sunscreens risk causing cancer if left on the shelf too long because a commonly used sun protection factor breaks down into a harmful ingredient, top US and French researchers claim.”[43] “a Franco-American study published in the Chemical Research in Toxicology review on Monday found that if left for a year at room temperature, such products become potentially toxic as one of their key ingredients breaks down into a product called benzophenone, which they say is a “mutagen, carcinogen, and endocrine disruptor”. [43]</a:t>
            </a:r>
          </a:p>
          <a:p>
            <a:endParaRPr lang="en-US" sz="1200" dirty="0">
              <a:latin typeface="Bembo" panose="02020502050201020203" pitchFamily="18" charset="0"/>
            </a:endParaRPr>
          </a:p>
        </p:txBody>
      </p:sp>
      <p:sp>
        <p:nvSpPr>
          <p:cNvPr id="20" name="Rectangle 19">
            <a:extLst>
              <a:ext uri="{FF2B5EF4-FFF2-40B4-BE49-F238E27FC236}">
                <a16:creationId xmlns:a16="http://schemas.microsoft.com/office/drawing/2014/main" id="{CFD7156B-DC87-4FB5-AA5C-B2FEA6B64629}"/>
              </a:ext>
            </a:extLst>
          </p:cNvPr>
          <p:cNvSpPr/>
          <p:nvPr/>
        </p:nvSpPr>
        <p:spPr>
          <a:xfrm>
            <a:off x="264445" y="5815826"/>
            <a:ext cx="5991063" cy="400110"/>
          </a:xfrm>
          <a:prstGeom prst="rect">
            <a:avLst/>
          </a:prstGeom>
        </p:spPr>
        <p:txBody>
          <a:bodyPr wrap="square">
            <a:spAutoFit/>
          </a:bodyPr>
          <a:lstStyle/>
          <a:p>
            <a:r>
              <a:rPr lang="en-GB" sz="1000" dirty="0">
                <a:latin typeface="Bembo" panose="02020502050201020203" pitchFamily="18" charset="0"/>
              </a:rPr>
              <a:t>[43] </a:t>
            </a:r>
            <a:r>
              <a:rPr lang="en-US" sz="1000" dirty="0">
                <a:latin typeface="Bembo" panose="02020502050201020203" pitchFamily="18" charset="0"/>
                <a:hlinkClick r:id="rId4"/>
              </a:rPr>
              <a:t>(</a:t>
            </a:r>
            <a:r>
              <a:rPr lang="en-US" sz="1000" dirty="0">
                <a:latin typeface="Bembo" panose="02020502050201020203" pitchFamily="18" charset="0"/>
                <a:hlinkClick r:id="rId9"/>
              </a:rPr>
              <a:t>https://www.telegraph.co.uk/news/2021/03/09/top-brand-suncreams-become-carcinogenic-left-shelf-long-claim/</a:t>
            </a:r>
            <a:r>
              <a:rPr lang="en-US" sz="1000" dirty="0">
                <a:latin typeface="Bembo" panose="02020502050201020203" pitchFamily="18" charset="0"/>
              </a:rPr>
              <a:t> </a:t>
            </a:r>
          </a:p>
        </p:txBody>
      </p:sp>
      <p:sp>
        <p:nvSpPr>
          <p:cNvPr id="22" name="Rectangle 21">
            <a:extLst>
              <a:ext uri="{FF2B5EF4-FFF2-40B4-BE49-F238E27FC236}">
                <a16:creationId xmlns:a16="http://schemas.microsoft.com/office/drawing/2014/main" id="{57B1DE82-3B45-4E57-8413-E85D04DEF4E1}"/>
              </a:ext>
            </a:extLst>
          </p:cNvPr>
          <p:cNvSpPr/>
          <p:nvPr/>
        </p:nvSpPr>
        <p:spPr>
          <a:xfrm>
            <a:off x="6694023" y="4254709"/>
            <a:ext cx="5212544" cy="1965960"/>
          </a:xfrm>
          <a:prstGeom prst="rect">
            <a:avLst/>
          </a:prstGeom>
          <a:solidFill>
            <a:schemeClr val="bg1">
              <a:alpha val="43000"/>
            </a:schemeClr>
          </a:solidFill>
        </p:spPr>
        <p:txBody>
          <a:bodyPr wrap="square">
            <a:spAutoFit/>
          </a:bodyPr>
          <a:lstStyle/>
          <a:p>
            <a:pPr algn="ctr"/>
            <a:r>
              <a:rPr lang="en-GB" sz="1400" b="1" dirty="0">
                <a:latin typeface="Arial" panose="020B0604020202020204" pitchFamily="34" charset="0"/>
                <a:cs typeface="Arial" panose="020B0604020202020204" pitchFamily="34" charset="0"/>
              </a:rPr>
              <a:t>OXYBENZONE (BP-3) </a:t>
            </a:r>
            <a:endParaRPr lang="en-US" sz="1400" dirty="0">
              <a:latin typeface="Bembo" panose="02020502050201020203" pitchFamily="18" charset="0"/>
            </a:endParaRPr>
          </a:p>
          <a:p>
            <a:r>
              <a:rPr lang="en-US" sz="1200" dirty="0">
                <a:latin typeface="Bembo" panose="02020502050201020203" pitchFamily="18" charset="0"/>
              </a:rPr>
              <a:t>“Oxybenzone is a ultraviolet (UV) absorber used in 70% of sunscreen products, is a recognized endocrine disrupting chemical (EDC) and is small enough to pass through skin and placenta barriers.” [44]“Liver and kidney weights were affected after both dermal and oral exposure to BP‐3” [45] “BP-3 reacts with chlorine and produces hazardous by-products, such as bromoform, </a:t>
            </a:r>
            <a:r>
              <a:rPr lang="en-US" sz="1200" dirty="0" err="1">
                <a:latin typeface="Bembo" panose="02020502050201020203" pitchFamily="18" charset="0"/>
              </a:rPr>
              <a:t>bromal</a:t>
            </a:r>
            <a:r>
              <a:rPr lang="en-US" sz="1200" dirty="0">
                <a:latin typeface="Bembo" panose="02020502050201020203" pitchFamily="18" charset="0"/>
              </a:rPr>
              <a:t> hydrate and dibrominated BP-3, threatening human health” [46]</a:t>
            </a:r>
          </a:p>
          <a:p>
            <a:endParaRPr lang="en-US" sz="2000" dirty="0">
              <a:latin typeface="Bembo" panose="02020502050201020203" pitchFamily="18" charset="0"/>
            </a:endParaRPr>
          </a:p>
        </p:txBody>
      </p:sp>
      <p:sp>
        <p:nvSpPr>
          <p:cNvPr id="23" name="Rectangle 22">
            <a:extLst>
              <a:ext uri="{FF2B5EF4-FFF2-40B4-BE49-F238E27FC236}">
                <a16:creationId xmlns:a16="http://schemas.microsoft.com/office/drawing/2014/main" id="{50A6C50C-FA65-4D88-9B02-A42FB5C36395}"/>
              </a:ext>
            </a:extLst>
          </p:cNvPr>
          <p:cNvSpPr/>
          <p:nvPr/>
        </p:nvSpPr>
        <p:spPr>
          <a:xfrm>
            <a:off x="6639452" y="5551099"/>
            <a:ext cx="5333944" cy="707886"/>
          </a:xfrm>
          <a:prstGeom prst="rect">
            <a:avLst/>
          </a:prstGeom>
          <a:noFill/>
        </p:spPr>
        <p:txBody>
          <a:bodyPr wrap="square">
            <a:spAutoFit/>
          </a:bodyPr>
          <a:lstStyle/>
          <a:p>
            <a:r>
              <a:rPr lang="en-GB" sz="1000" dirty="0">
                <a:latin typeface="Bembo" panose="02020502050201020203" pitchFamily="18" charset="0"/>
              </a:rPr>
              <a:t>[44]</a:t>
            </a:r>
            <a:r>
              <a:rPr lang="en-GB" sz="1000" dirty="0">
                <a:latin typeface="Bembo" panose="02020502050201020203" pitchFamily="18" charset="0"/>
                <a:hlinkClick r:id="rId10"/>
              </a:rPr>
              <a:t>https://www.sciencedirect.com/science/article/abs/pii/S0890623818305835</a:t>
            </a:r>
            <a:r>
              <a:rPr lang="en-GB" sz="1000" dirty="0">
                <a:latin typeface="Bembo" panose="02020502050201020203" pitchFamily="18" charset="0"/>
              </a:rPr>
              <a:t> </a:t>
            </a:r>
          </a:p>
          <a:p>
            <a:r>
              <a:rPr lang="en-GB" sz="1000" dirty="0">
                <a:latin typeface="Bembo" panose="02020502050201020203" pitchFamily="18" charset="0"/>
              </a:rPr>
              <a:t>[45] </a:t>
            </a:r>
            <a:r>
              <a:rPr lang="en-GB" sz="1000" dirty="0">
                <a:latin typeface="Bembo" panose="02020502050201020203" pitchFamily="18" charset="0"/>
                <a:hlinkClick r:id="rId11"/>
              </a:rPr>
              <a:t>https://onlinelibrary.wiley.com/doi/full/10.1111/j.1365-2605.2012.01280.x</a:t>
            </a:r>
            <a:endParaRPr lang="en-GB" sz="1000" dirty="0">
              <a:latin typeface="Bembo" panose="02020502050201020203" pitchFamily="18" charset="0"/>
            </a:endParaRPr>
          </a:p>
          <a:p>
            <a:r>
              <a:rPr lang="en-GB" sz="1000" dirty="0">
                <a:latin typeface="Bembo" panose="02020502050201020203" pitchFamily="18" charset="0"/>
              </a:rPr>
              <a:t>[46]</a:t>
            </a:r>
            <a:r>
              <a:rPr lang="en-GB" sz="1000" dirty="0">
                <a:latin typeface="Bembo" panose="02020502050201020203" pitchFamily="18" charset="0"/>
                <a:hlinkClick r:id="rId12"/>
              </a:rPr>
              <a:t>https://www.researchgate.net/publication/337641616_In_vitro_metabolism_of_sunscreen_compounds_by_liquid_chromatography-high_resolution_tandem_mass_spectrometry</a:t>
            </a:r>
            <a:r>
              <a:rPr lang="en-GB" sz="1000" dirty="0">
                <a:latin typeface="Bembo" panose="02020502050201020203" pitchFamily="18" charset="0"/>
              </a:rPr>
              <a:t> </a:t>
            </a:r>
          </a:p>
        </p:txBody>
      </p:sp>
    </p:spTree>
    <p:extLst>
      <p:ext uri="{BB962C8B-B14F-4D97-AF65-F5344CB8AC3E}">
        <p14:creationId xmlns:p14="http://schemas.microsoft.com/office/powerpoint/2010/main" val="1650547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10400</TotalTime>
  <Words>3227</Words>
  <Application>Microsoft Macintosh PowerPoint</Application>
  <PresentationFormat>Widescreen</PresentationFormat>
  <Paragraphs>194</Paragraphs>
  <Slides>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Bembo</vt:lpstr>
      <vt:lpstr>Calibri</vt:lpstr>
      <vt:lpstr>Calibri Light</vt:lpstr>
      <vt:lpstr>Helvetica</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World’s Only  (To our knowledge)  100% Organic  100% Vegan  Sunscreen</dc:title>
  <dc:creator>Gregory Mizikovsky</dc:creator>
  <cp:lastModifiedBy>Gregory Mizikovsky</cp:lastModifiedBy>
  <cp:revision>493</cp:revision>
  <cp:lastPrinted>2021-07-14T04:21:09Z</cp:lastPrinted>
  <dcterms:created xsi:type="dcterms:W3CDTF">2021-05-13T05:13:50Z</dcterms:created>
  <dcterms:modified xsi:type="dcterms:W3CDTF">2021-09-17T05:27:26Z</dcterms:modified>
</cp:coreProperties>
</file>